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60" r:id="rId1"/>
  </p:sldMasterIdLst>
  <p:notesMasterIdLst>
    <p:notesMasterId r:id="rId17"/>
  </p:notesMasterIdLst>
  <p:handoutMasterIdLst>
    <p:handoutMasterId r:id="rId18"/>
  </p:handoutMasterIdLst>
  <p:sldIdLst>
    <p:sldId id="265" r:id="rId2"/>
    <p:sldId id="267" r:id="rId3"/>
    <p:sldId id="287" r:id="rId4"/>
    <p:sldId id="288" r:id="rId5"/>
    <p:sldId id="289" r:id="rId6"/>
    <p:sldId id="290" r:id="rId7"/>
    <p:sldId id="292" r:id="rId8"/>
    <p:sldId id="269" r:id="rId9"/>
    <p:sldId id="294" r:id="rId10"/>
    <p:sldId id="345" r:id="rId11"/>
    <p:sldId id="346" r:id="rId12"/>
    <p:sldId id="343" r:id="rId13"/>
    <p:sldId id="344" r:id="rId14"/>
    <p:sldId id="283" r:id="rId15"/>
    <p:sldId id="285" r:id="rId16"/>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Consolas" panose="020B0609020204030204" pitchFamily="49" charset="0"/>
      <p:regular r:id="rId23"/>
      <p:bold r:id="rId24"/>
      <p:italic r:id="rId25"/>
      <p:boldItalic r:id="rId26"/>
    </p:embeddedFont>
    <p:embeddedFont>
      <p:font typeface="Segoe UI Symbol" panose="020B0502040204020203" pitchFamily="34" charset="0"/>
      <p:regular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BFBFBF"/>
    <a:srgbClr val="70AD47"/>
    <a:srgbClr val="548235"/>
    <a:srgbClr val="DF322F"/>
    <a:srgbClr val="FF0000"/>
    <a:srgbClr val="2550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A5E4FC-2863-40A2-91D5-DD14B6BB2EB4}" v="21" dt="2021-04-26T03:10:43.4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94" autoAdjust="0"/>
    <p:restoredTop sz="80874" autoAdjust="0"/>
  </p:normalViewPr>
  <p:slideViewPr>
    <p:cSldViewPr snapToGrid="0">
      <p:cViewPr varScale="1">
        <p:scale>
          <a:sx n="123" d="100"/>
          <a:sy n="123" d="100"/>
        </p:scale>
        <p:origin x="1122" y="102"/>
      </p:cViewPr>
      <p:guideLst/>
    </p:cSldViewPr>
  </p:slideViewPr>
  <p:notesTextViewPr>
    <p:cViewPr>
      <p:scale>
        <a:sx n="1" d="1"/>
        <a:sy n="1" d="1"/>
      </p:scale>
      <p:origin x="0" y="0"/>
    </p:cViewPr>
  </p:notesTextViewPr>
  <p:notesViewPr>
    <p:cSldViewPr snapToGrid="0">
      <p:cViewPr varScale="1">
        <p:scale>
          <a:sx n="84" d="100"/>
          <a:sy n="84" d="100"/>
        </p:scale>
        <p:origin x="2976"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handoutMaster" Target="handoutMasters/handout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7.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ques Garcia, Antonio Maria" userId="2953e12e-10a0-412f-9056-473c220a2618" providerId="ADAL" clId="{39A5E4FC-2863-40A2-91D5-DD14B6BB2EB4}"/>
    <pc:docChg chg="modSld">
      <pc:chgData name="Franques Garcia, Antonio Maria" userId="2953e12e-10a0-412f-9056-473c220a2618" providerId="ADAL" clId="{39A5E4FC-2863-40A2-91D5-DD14B6BB2EB4}" dt="2021-04-26T03:10:43.452" v="20" actId="20577"/>
      <pc:docMkLst>
        <pc:docMk/>
      </pc:docMkLst>
      <pc:sldChg chg="modSp">
        <pc:chgData name="Franques Garcia, Antonio Maria" userId="2953e12e-10a0-412f-9056-473c220a2618" providerId="ADAL" clId="{39A5E4FC-2863-40A2-91D5-DD14B6BB2EB4}" dt="2021-04-26T03:10:43.452" v="20" actId="20577"/>
        <pc:sldMkLst>
          <pc:docMk/>
          <pc:sldMk cId="77973743" sldId="285"/>
        </pc:sldMkLst>
        <pc:spChg chg="mod">
          <ac:chgData name="Franques Garcia, Antonio Maria" userId="2953e12e-10a0-412f-9056-473c220a2618" providerId="ADAL" clId="{39A5E4FC-2863-40A2-91D5-DD14B6BB2EB4}" dt="2021-04-26T03:10:43.452" v="20" actId="20577"/>
          <ac:spMkLst>
            <pc:docMk/>
            <pc:sldMk cId="77973743" sldId="285"/>
            <ac:spMk id="9" creationId="{A8504984-F71E-4C3B-886B-9F25645EEA6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51CD1E-9300-41DC-A37A-4937316C0E1B}" type="datetimeFigureOut">
              <a:rPr lang="en-US" smtClean="0"/>
              <a:t>4/25/2021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8F937E8-37B0-431A-9258-A33D6755D072}" type="slidenum">
              <a:rPr lang="en-US" smtClean="0"/>
              <a:t>‹#›</a:t>
            </a:fld>
            <a:endParaRPr lang="en-US"/>
          </a:p>
        </p:txBody>
      </p:sp>
    </p:spTree>
    <p:extLst>
      <p:ext uri="{BB962C8B-B14F-4D97-AF65-F5344CB8AC3E}">
        <p14:creationId xmlns:p14="http://schemas.microsoft.com/office/powerpoint/2010/main" val="197941228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gif>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3F08C0-1787-46AE-829B-5F4B6EB439E8}" type="datetimeFigureOut">
              <a:rPr lang="en-US" smtClean="0"/>
              <a:t>4/25/2021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ABD932-4BD1-4C53-820D-24D32831AB97}" type="slidenum">
              <a:rPr lang="en-US" smtClean="0"/>
              <a:t>‹#›</a:t>
            </a:fld>
            <a:endParaRPr lang="en-US"/>
          </a:p>
        </p:txBody>
      </p:sp>
    </p:spTree>
    <p:extLst>
      <p:ext uri="{BB962C8B-B14F-4D97-AF65-F5344CB8AC3E}">
        <p14:creationId xmlns:p14="http://schemas.microsoft.com/office/powerpoint/2010/main" val="952351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Antonio Franques and today I will be presenting </a:t>
            </a:r>
            <a:r>
              <a:rPr lang="en-US" sz="1200" dirty="0" err="1"/>
              <a:t>WiDir</a:t>
            </a:r>
            <a:r>
              <a:rPr lang="en-US" sz="1200" dirty="0"/>
              <a:t>: A Wireless-Enabled Directory Cache Coherence Protocol</a:t>
            </a:r>
            <a:r>
              <a:rPr lang="en-US" dirty="0"/>
              <a:t>. This work has ben done in collaboration with my colleagues at the university of Illinois at </a:t>
            </a:r>
            <a:r>
              <a:rPr lang="en-US" dirty="0" err="1"/>
              <a:t>urbana</a:t>
            </a:r>
            <a:r>
              <a:rPr lang="en-US" dirty="0"/>
              <a:t>-champaign and </a:t>
            </a:r>
            <a:r>
              <a:rPr lang="en-US" dirty="0" err="1"/>
              <a:t>universitat</a:t>
            </a:r>
            <a:r>
              <a:rPr lang="en-US" dirty="0"/>
              <a:t> </a:t>
            </a:r>
            <a:r>
              <a:rPr lang="en-US" dirty="0" err="1"/>
              <a:t>politecnica</a:t>
            </a:r>
            <a:r>
              <a:rPr lang="en-US" dirty="0"/>
              <a:t> de </a:t>
            </a:r>
            <a:r>
              <a:rPr lang="en-US" dirty="0" err="1"/>
              <a:t>catalunya</a:t>
            </a: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1</a:t>
            </a:fld>
            <a:endParaRPr lang="en-US"/>
          </a:p>
        </p:txBody>
      </p:sp>
    </p:spTree>
    <p:extLst>
      <p:ext uri="{BB962C8B-B14F-4D97-AF65-F5344CB8AC3E}">
        <p14:creationId xmlns:p14="http://schemas.microsoft.com/office/powerpoint/2010/main" val="18358792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Because the number of sharer pointers is limited, in the baseline if we have more sharers than pointers, the directory must assume that all cores might have the line, and therefore it sets the so-called broadcast bit of the line to 1. This way if later-on a write request comes to a line that has the broadcast bit set to 1, the directory must invalidate everybody; this is a costly procedure. (CLICK) In contrast, with </a:t>
            </a:r>
            <a:r>
              <a:rPr lang="en-US" dirty="0" err="1"/>
              <a:t>Widir</a:t>
            </a:r>
            <a:r>
              <a:rPr lang="en-US" dirty="0"/>
              <a:t>, once the number of sharers goes above a certain value and we cannot keep any more pointers, the system changes to wireless state and the pointer bits change their purpose to count the number of sharers for the line. (CLICK) </a:t>
            </a:r>
            <a:r>
              <a:rPr lang="en-US" sz="1200" dirty="0"/>
              <a:t>Every time a node is added to the wireless pool, the directory increments </a:t>
            </a:r>
            <a:r>
              <a:rPr lang="en-US" sz="1200" i="1" dirty="0"/>
              <a:t>this counter. </a:t>
            </a:r>
            <a:r>
              <a:rPr lang="en-US" dirty="0"/>
              <a:t>(CLICK)</a:t>
            </a:r>
            <a:r>
              <a:rPr lang="en-US" sz="1200" i="1" dirty="0"/>
              <a:t> </a:t>
            </a:r>
            <a:r>
              <a:rPr lang="en-US" sz="1200" dirty="0"/>
              <a:t>If a write comes, we </a:t>
            </a:r>
            <a:r>
              <a:rPr lang="en-US" sz="1200" u="sng" dirty="0"/>
              <a:t>broadcast the updated word</a:t>
            </a:r>
            <a:r>
              <a:rPr lang="en-US" sz="1200" dirty="0"/>
              <a:t> through wireless to all other sharers</a:t>
            </a:r>
            <a:endParaRPr lang="en-US" sz="1200" u="sng"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10</a:t>
            </a:fld>
            <a:endParaRPr lang="en-US"/>
          </a:p>
        </p:txBody>
      </p:sp>
    </p:spTree>
    <p:extLst>
      <p:ext uri="{BB962C8B-B14F-4D97-AF65-F5344CB8AC3E}">
        <p14:creationId xmlns:p14="http://schemas.microsoft.com/office/powerpoint/2010/main" val="2350903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 to also take into consideration though is that if a line is not highly shared anymore, wireless broadcasts are counterproductive, since the wireless bandwidth is limited, and contention must remain as low as possible. (CLICK) Our solution for that is to have an update counter per cache line to track the number of local accesses to wireless lines. (CLICK) This way every time a node receives a wireless update it increments the counter by 1, (CLICK) and every time the node accesses the line it resets it back to 0. (CLICK) If the counter ever reaches a certain threshold, the line is assumed to not be consumed anymore, and therefore it is invalidated locally. In this case the node notifies the directory, (CLICK) so that this one decreases the sharers counter by 1. (CLICK) If at some point the sharers counter goes below a certain threshold, it is assumed that the line is not a good candidate for wireless anymore, and a downgrade message is broadcasted to all remaining sharers, so that they all can switch back to the wired shared state.</a:t>
            </a:r>
          </a:p>
        </p:txBody>
      </p:sp>
      <p:sp>
        <p:nvSpPr>
          <p:cNvPr id="4" name="Slide Number Placeholder 3"/>
          <p:cNvSpPr>
            <a:spLocks noGrp="1"/>
          </p:cNvSpPr>
          <p:nvPr>
            <p:ph type="sldNum" sz="quarter" idx="5"/>
          </p:nvPr>
        </p:nvSpPr>
        <p:spPr/>
        <p:txBody>
          <a:bodyPr/>
          <a:lstStyle/>
          <a:p>
            <a:fld id="{59ABD932-4BD1-4C53-820D-24D32831AB97}" type="slidenum">
              <a:rPr lang="en-US" smtClean="0"/>
              <a:t>11</a:t>
            </a:fld>
            <a:endParaRPr lang="en-US"/>
          </a:p>
        </p:txBody>
      </p:sp>
    </p:spTree>
    <p:extLst>
      <p:ext uri="{BB962C8B-B14F-4D97-AF65-F5344CB8AC3E}">
        <p14:creationId xmlns:p14="http://schemas.microsoft.com/office/powerpoint/2010/main" val="7968212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the evaluation section, we implemented </a:t>
            </a:r>
            <a:r>
              <a:rPr lang="en-US" dirty="0" err="1"/>
              <a:t>widir</a:t>
            </a:r>
            <a:r>
              <a:rPr lang="en-US" dirty="0"/>
              <a:t> in a cycle-level architectural simulator, called SST, with up to 64 out of order cores, an inclusive 2-level cache, and a hybrid wired mesh with 1 cycle per hop, combined with a wireless network operating at 20 </a:t>
            </a:r>
            <a:r>
              <a:rPr lang="en-US" dirty="0" err="1"/>
              <a:t>gbps</a:t>
            </a:r>
            <a:r>
              <a:rPr lang="en-US" dirty="0"/>
              <a:t>. We obtained results from 20 benchmarks of the splash-3 and parsec suites, representing applications from multiple domains, such as scientific computing and computer vision</a:t>
            </a:r>
          </a:p>
        </p:txBody>
      </p:sp>
      <p:sp>
        <p:nvSpPr>
          <p:cNvPr id="4" name="Slide Number Placeholder 3"/>
          <p:cNvSpPr>
            <a:spLocks noGrp="1"/>
          </p:cNvSpPr>
          <p:nvPr>
            <p:ph type="sldNum" sz="quarter" idx="5"/>
          </p:nvPr>
        </p:nvSpPr>
        <p:spPr/>
        <p:txBody>
          <a:bodyPr/>
          <a:lstStyle/>
          <a:p>
            <a:fld id="{59ABD932-4BD1-4C53-820D-24D32831AB97}" type="slidenum">
              <a:rPr lang="en-US" smtClean="0"/>
              <a:t>12</a:t>
            </a:fld>
            <a:endParaRPr lang="en-US"/>
          </a:p>
        </p:txBody>
      </p:sp>
    </p:spTree>
    <p:extLst>
      <p:ext uri="{BB962C8B-B14F-4D97-AF65-F5344CB8AC3E}">
        <p14:creationId xmlns:p14="http://schemas.microsoft.com/office/powerpoint/2010/main" val="30956387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plot compares the execution time in baseline and </a:t>
            </a:r>
            <a:r>
              <a:rPr lang="en-US" dirty="0" err="1"/>
              <a:t>widir</a:t>
            </a:r>
            <a:r>
              <a:rPr lang="en-US" dirty="0"/>
              <a:t>, for different applications. For each application we show a bar for the baseline and one for </a:t>
            </a:r>
            <a:r>
              <a:rPr lang="en-US" dirty="0" err="1"/>
              <a:t>widir</a:t>
            </a:r>
            <a:r>
              <a:rPr lang="en-US" dirty="0"/>
              <a:t>. The bars are broken down into the contributions of the memory stalls, and the rest, and they’re normalized to the baseline. Looking at the applications we see that in the baseline, many cycles are wasted to memory stalls. </a:t>
            </a:r>
            <a:r>
              <a:rPr lang="en-US" dirty="0" err="1"/>
              <a:t>Widir</a:t>
            </a:r>
            <a:r>
              <a:rPr lang="en-US" dirty="0"/>
              <a:t> reduces these memory stalls by 1/3 on average. As a result, the average execution time on </a:t>
            </a:r>
            <a:r>
              <a:rPr lang="en-US" dirty="0" err="1"/>
              <a:t>widir</a:t>
            </a:r>
            <a:r>
              <a:rPr lang="en-US" dirty="0"/>
              <a:t> is reduced by 22%.</a:t>
            </a:r>
          </a:p>
        </p:txBody>
      </p:sp>
      <p:sp>
        <p:nvSpPr>
          <p:cNvPr id="4" name="Slide Number Placeholder 3"/>
          <p:cNvSpPr>
            <a:spLocks noGrp="1"/>
          </p:cNvSpPr>
          <p:nvPr>
            <p:ph type="sldNum" sz="quarter" idx="5"/>
          </p:nvPr>
        </p:nvSpPr>
        <p:spPr/>
        <p:txBody>
          <a:bodyPr/>
          <a:lstStyle/>
          <a:p>
            <a:fld id="{59ABD932-4BD1-4C53-820D-24D32831AB97}" type="slidenum">
              <a:rPr lang="en-US" smtClean="0"/>
              <a:t>13</a:t>
            </a:fld>
            <a:endParaRPr lang="en-US"/>
          </a:p>
        </p:txBody>
      </p:sp>
    </p:spTree>
    <p:extLst>
      <p:ext uri="{BB962C8B-B14F-4D97-AF65-F5344CB8AC3E}">
        <p14:creationId xmlns:p14="http://schemas.microsoft.com/office/powerpoint/2010/main" val="1355438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refer to the paper for more details on the implementation of the </a:t>
            </a:r>
            <a:r>
              <a:rPr lang="en-US" dirty="0" err="1"/>
              <a:t>widir</a:t>
            </a:r>
            <a:r>
              <a:rPr lang="en-US" dirty="0"/>
              <a:t> protocol, the acknowledgment </a:t>
            </a:r>
            <a:r>
              <a:rPr lang="en-US"/>
              <a:t>and jamming mechanisms, </a:t>
            </a:r>
            <a:r>
              <a:rPr lang="en-US" dirty="0"/>
              <a:t>as well as a further analysis on…</a:t>
            </a:r>
          </a:p>
        </p:txBody>
      </p:sp>
      <p:sp>
        <p:nvSpPr>
          <p:cNvPr id="4" name="Slide Number Placeholder 3"/>
          <p:cNvSpPr>
            <a:spLocks noGrp="1"/>
          </p:cNvSpPr>
          <p:nvPr>
            <p:ph type="sldNum" sz="quarter" idx="5"/>
          </p:nvPr>
        </p:nvSpPr>
        <p:spPr/>
        <p:txBody>
          <a:bodyPr/>
          <a:lstStyle/>
          <a:p>
            <a:fld id="{59ABD932-4BD1-4C53-820D-24D32831AB97}" type="slidenum">
              <a:rPr lang="en-US" smtClean="0"/>
              <a:t>14</a:t>
            </a:fld>
            <a:endParaRPr lang="en-US"/>
          </a:p>
        </p:txBody>
      </p:sp>
    </p:spTree>
    <p:extLst>
      <p:ext uri="{BB962C8B-B14F-4D97-AF65-F5344CB8AC3E}">
        <p14:creationId xmlns:p14="http://schemas.microsoft.com/office/powerpoint/2010/main" val="34782716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conclude this presentation and to summarize, in this paper we proposed </a:t>
            </a:r>
            <a:r>
              <a:rPr lang="en-US" dirty="0" err="1"/>
              <a:t>Widir</a:t>
            </a:r>
            <a:r>
              <a:rPr lang="en-US" dirty="0"/>
              <a:t>. </a:t>
            </a:r>
            <a:r>
              <a:rPr lang="en-US" dirty="0" err="1"/>
              <a:t>Widir</a:t>
            </a:r>
            <a:r>
              <a:rPr lang="en-US" dirty="0"/>
              <a:t> is a novel directory cache coherence protocol, augmented with wireless transactions for highly shared data. (CLICK) </a:t>
            </a:r>
            <a:r>
              <a:rPr lang="en-US" dirty="0" err="1"/>
              <a:t>Widir</a:t>
            </a:r>
            <a:r>
              <a:rPr lang="en-US" dirty="0"/>
              <a:t> leverages per-line directory information to identify highly-shared data. (CLICK) </a:t>
            </a:r>
            <a:r>
              <a:rPr lang="en-US" dirty="0" err="1"/>
              <a:t>Widir</a:t>
            </a:r>
            <a:r>
              <a:rPr lang="en-US" dirty="0"/>
              <a:t> uses an additional state called </a:t>
            </a:r>
            <a:r>
              <a:rPr lang="en-US" i="1" dirty="0"/>
              <a:t>Wireless </a:t>
            </a:r>
            <a:r>
              <a:rPr lang="en-US" dirty="0"/>
              <a:t>to update sharers upon a write. (CLICK) </a:t>
            </a:r>
            <a:r>
              <a:rPr lang="en-US" dirty="0" err="1"/>
              <a:t>Widir</a:t>
            </a:r>
            <a:r>
              <a:rPr lang="en-US" dirty="0"/>
              <a:t> has 2 networks (a wired and a wireless), and a single distributed directory. (CLICK) Lines in </a:t>
            </a:r>
            <a:r>
              <a:rPr lang="en-US" dirty="0" err="1"/>
              <a:t>widir</a:t>
            </a:r>
            <a:r>
              <a:rPr lang="en-US" dirty="0"/>
              <a:t> dynamically transition between wired and wireless based on access patterns. (CLICK). Thank you for your attention and please do not hesitate to post any questions.</a:t>
            </a:r>
          </a:p>
        </p:txBody>
      </p:sp>
      <p:sp>
        <p:nvSpPr>
          <p:cNvPr id="4" name="Slide Number Placeholder 3"/>
          <p:cNvSpPr>
            <a:spLocks noGrp="1"/>
          </p:cNvSpPr>
          <p:nvPr>
            <p:ph type="sldNum" sz="quarter" idx="5"/>
          </p:nvPr>
        </p:nvSpPr>
        <p:spPr/>
        <p:txBody>
          <a:bodyPr/>
          <a:lstStyle/>
          <a:p>
            <a:fld id="{59ABD932-4BD1-4C53-820D-24D32831AB97}" type="slidenum">
              <a:rPr lang="en-US" smtClean="0"/>
              <a:t>15</a:t>
            </a:fld>
            <a:endParaRPr lang="en-US"/>
          </a:p>
        </p:txBody>
      </p:sp>
    </p:spTree>
    <p:extLst>
      <p:ext uri="{BB962C8B-B14F-4D97-AF65-F5344CB8AC3E}">
        <p14:creationId xmlns:p14="http://schemas.microsoft.com/office/powerpoint/2010/main" val="3496856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context of this work arises from the fact that current semiconductor trends are leading to larger </a:t>
            </a:r>
            <a:r>
              <a:rPr lang="en-US" dirty="0" err="1"/>
              <a:t>manycores</a:t>
            </a:r>
            <a:r>
              <a:rPr lang="en-US" dirty="0"/>
              <a:t>.</a:t>
            </a:r>
          </a:p>
          <a:p>
            <a:r>
              <a:rPr lang="en-US" dirty="0"/>
              <a:t>Wireless on chip communication holds promise for the implementation of fast networks for these multiprocessors due to the fact that when used in complement of a wired network on chip, wireless can provide a low-latency, broadcast-friendly, and flexible environment to send data across the chip</a:t>
            </a:r>
          </a:p>
        </p:txBody>
      </p:sp>
      <p:sp>
        <p:nvSpPr>
          <p:cNvPr id="4" name="Slide Number Placeholder 3"/>
          <p:cNvSpPr>
            <a:spLocks noGrp="1"/>
          </p:cNvSpPr>
          <p:nvPr>
            <p:ph type="sldNum" sz="quarter" idx="5"/>
          </p:nvPr>
        </p:nvSpPr>
        <p:spPr/>
        <p:txBody>
          <a:bodyPr/>
          <a:lstStyle/>
          <a:p>
            <a:fld id="{59ABD932-4BD1-4C53-820D-24D32831AB97}" type="slidenum">
              <a:rPr lang="en-US" smtClean="0"/>
              <a:t>2</a:t>
            </a:fld>
            <a:endParaRPr lang="en-US"/>
          </a:p>
        </p:txBody>
      </p:sp>
    </p:spTree>
    <p:extLst>
      <p:ext uri="{BB962C8B-B14F-4D97-AF65-F5344CB8AC3E}">
        <p14:creationId xmlns:p14="http://schemas.microsoft.com/office/powerpoint/2010/main" val="27822003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works, such as Replica, already took advantage of wireless on-chip communication to handle synchronization and communication-intensive data. They augmented the already existing wired network on the chip with a per-core wireless antenna and transceiver used to broadcast messages. In that design, the data being communicated through the wireless network resides in a dedicated segment of memory, called (CLICK) the broadcast memory</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3</a:t>
            </a:fld>
            <a:endParaRPr lang="en-US"/>
          </a:p>
        </p:txBody>
      </p:sp>
    </p:spTree>
    <p:extLst>
      <p:ext uri="{BB962C8B-B14F-4D97-AF65-F5344CB8AC3E}">
        <p14:creationId xmlns:p14="http://schemas.microsoft.com/office/powerpoint/2010/main" val="933282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idea behind Replica is that all broadcast memories in the chip contain the same data, and any update to the data that we allocate in it, is broadcasted across the chip in about 5 cycles. As an example, imagine a (CLICK) master thread running on Core0, and (CLICK) two worker threads running on Cores 3 and 15. In this example, the data allocated in the broadcast memory corresponds to (CLICK) barrier B. </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a:t>
            </a:fld>
            <a:endParaRPr lang="en-US"/>
          </a:p>
        </p:txBody>
      </p:sp>
    </p:spTree>
    <p:extLst>
      <p:ext uri="{BB962C8B-B14F-4D97-AF65-F5344CB8AC3E}">
        <p14:creationId xmlns:p14="http://schemas.microsoft.com/office/powerpoint/2010/main" val="3450717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the master thread arrives at the barrier, it tentatively updates its value and passes it along to the local wireless transceiver. </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5</a:t>
            </a:fld>
            <a:endParaRPr lang="en-US"/>
          </a:p>
        </p:txBody>
      </p:sp>
    </p:spTree>
    <p:extLst>
      <p:ext uri="{BB962C8B-B14F-4D97-AF65-F5344CB8AC3E}">
        <p14:creationId xmlns:p14="http://schemas.microsoft.com/office/powerpoint/2010/main" val="17685536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transceiver then sends a broadcast message across the chip, which updates all copies of the barrier at once.</a:t>
            </a:r>
          </a:p>
        </p:txBody>
      </p:sp>
      <p:sp>
        <p:nvSpPr>
          <p:cNvPr id="4" name="Slide Number Placeholder 3"/>
          <p:cNvSpPr>
            <a:spLocks noGrp="1"/>
          </p:cNvSpPr>
          <p:nvPr>
            <p:ph type="sldNum" sz="quarter" idx="5"/>
          </p:nvPr>
        </p:nvSpPr>
        <p:spPr/>
        <p:txBody>
          <a:bodyPr/>
          <a:lstStyle/>
          <a:p>
            <a:fld id="{59ABD932-4BD1-4C53-820D-24D32831AB97}" type="slidenum">
              <a:rPr lang="en-US" smtClean="0"/>
              <a:t>6</a:t>
            </a:fld>
            <a:endParaRPr lang="en-US"/>
          </a:p>
        </p:txBody>
      </p:sp>
    </p:spTree>
    <p:extLst>
      <p:ext uri="{BB962C8B-B14F-4D97-AF65-F5344CB8AC3E}">
        <p14:creationId xmlns:p14="http://schemas.microsoft.com/office/powerpoint/2010/main" val="3828734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While Replica showed that using wireless for communication-intensive data can significantly speed up applications, it also arose some challenges, (CLICK) such as the bounded size of the broadcast memory, which leads to arbitrary data structures to not fit, (CLICK) the need for programmers to run profiling tools to identify what data to put in the broadcast memory, (CLICK) the area and energy overhead of the per-core broadcast memories, which is similar to the size of the L2 cache, (CLICK) and the inefficient space usage of having the same replicated data across all cores</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7</a:t>
            </a:fld>
            <a:endParaRPr lang="en-US"/>
          </a:p>
        </p:txBody>
      </p:sp>
    </p:spTree>
    <p:extLst>
      <p:ext uri="{BB962C8B-B14F-4D97-AF65-F5344CB8AC3E}">
        <p14:creationId xmlns:p14="http://schemas.microsoft.com/office/powerpoint/2010/main" val="31656789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tackle those challenges, we propose </a:t>
            </a:r>
            <a:r>
              <a:rPr lang="en-US" dirty="0" err="1"/>
              <a:t>WiDir</a:t>
            </a:r>
            <a:r>
              <a:rPr lang="en-US" dirty="0"/>
              <a:t>. (CLICK) </a:t>
            </a:r>
            <a:r>
              <a:rPr lang="en-US" dirty="0" err="1"/>
              <a:t>WiDir</a:t>
            </a:r>
            <a:r>
              <a:rPr lang="en-US" dirty="0"/>
              <a:t> is a directory cache coherence protocol augmented with wireless transactions for highly shared data. This unifies the usage of both wired and wireless networks in a single distributed directory and protocol. (CLICK) </a:t>
            </a:r>
            <a:r>
              <a:rPr lang="en-US" dirty="0" err="1"/>
              <a:t>WiDir</a:t>
            </a:r>
            <a:r>
              <a:rPr lang="en-US" dirty="0"/>
              <a:t> leverages per-line directory information to identify highly-shared data, so that programmers don’t have to manually identify and tag wireless candidates anymore. (CLICK) The </a:t>
            </a:r>
            <a:r>
              <a:rPr lang="en-US" dirty="0" err="1"/>
              <a:t>WiDir</a:t>
            </a:r>
            <a:r>
              <a:rPr lang="en-US" dirty="0"/>
              <a:t> cache coherence protocol uses an additional state called Wireless. Because in </a:t>
            </a:r>
            <a:r>
              <a:rPr lang="en-US" dirty="0" err="1"/>
              <a:t>widir</a:t>
            </a:r>
            <a:r>
              <a:rPr lang="en-US" dirty="0"/>
              <a:t> we have a unified memory hierarchy we do not need broadcast memories anymore, nor need to worry about their bounded size. (CLICK) In </a:t>
            </a:r>
            <a:r>
              <a:rPr lang="en-US" dirty="0" err="1"/>
              <a:t>WiDir</a:t>
            </a:r>
            <a:r>
              <a:rPr lang="en-US" dirty="0"/>
              <a:t>, cache lines can dynamically transition from wired to wireless states based on the access pattern, and in a programmer-transparent manner</a:t>
            </a:r>
          </a:p>
        </p:txBody>
      </p:sp>
      <p:sp>
        <p:nvSpPr>
          <p:cNvPr id="4" name="Slide Number Placeholder 3"/>
          <p:cNvSpPr>
            <a:spLocks noGrp="1"/>
          </p:cNvSpPr>
          <p:nvPr>
            <p:ph type="sldNum" sz="quarter" idx="5"/>
          </p:nvPr>
        </p:nvSpPr>
        <p:spPr/>
        <p:txBody>
          <a:bodyPr/>
          <a:lstStyle/>
          <a:p>
            <a:fld id="{59ABD932-4BD1-4C53-820D-24D32831AB97}" type="slidenum">
              <a:rPr lang="en-US" smtClean="0"/>
              <a:t>8</a:t>
            </a:fld>
            <a:endParaRPr lang="en-US"/>
          </a:p>
        </p:txBody>
      </p:sp>
    </p:spTree>
    <p:extLst>
      <p:ext uri="{BB962C8B-B14F-4D97-AF65-F5344CB8AC3E}">
        <p14:creationId xmlns:p14="http://schemas.microsoft.com/office/powerpoint/2010/main" val="9407534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WiDir</a:t>
            </a:r>
            <a:r>
              <a:rPr lang="en-US" dirty="0"/>
              <a:t> architecture augments each core with (CLICK) 2 antennas and a transceiver. These are connected to a (CLICK) network interface with access to the private L1 cache as well as to the local slice of the last-level-cache and directory. (CLICK) The transceiver is in charge of modulating packet bits into wireless signals and back, whereas the (CLICK) 2 antennas serve 2 different purposes. On the one hand, the data channel is used for data transmission, and in the other hand the tone channel is used for a fast acknowledgement mechanism that we also propose and explain in detail in the paper.</a:t>
            </a:r>
          </a:p>
        </p:txBody>
      </p:sp>
      <p:sp>
        <p:nvSpPr>
          <p:cNvPr id="4" name="Slide Number Placeholder 3"/>
          <p:cNvSpPr>
            <a:spLocks noGrp="1"/>
          </p:cNvSpPr>
          <p:nvPr>
            <p:ph type="sldNum" sz="quarter" idx="5"/>
          </p:nvPr>
        </p:nvSpPr>
        <p:spPr/>
        <p:txBody>
          <a:bodyPr/>
          <a:lstStyle/>
          <a:p>
            <a:fld id="{59ABD932-4BD1-4C53-820D-24D32831AB97}" type="slidenum">
              <a:rPr lang="en-US" smtClean="0"/>
              <a:t>9</a:t>
            </a:fld>
            <a:endParaRPr lang="en-US"/>
          </a:p>
        </p:txBody>
      </p:sp>
    </p:spTree>
    <p:extLst>
      <p:ext uri="{BB962C8B-B14F-4D97-AF65-F5344CB8AC3E}">
        <p14:creationId xmlns:p14="http://schemas.microsoft.com/office/powerpoint/2010/main" val="6108762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1" name="Text Placeholder 10"/>
          <p:cNvSpPr>
            <a:spLocks noGrp="1"/>
          </p:cNvSpPr>
          <p:nvPr>
            <p:ph type="body" sz="quarter" idx="10" hasCustomPrompt="1"/>
          </p:nvPr>
        </p:nvSpPr>
        <p:spPr>
          <a:xfrm>
            <a:off x="0" y="4505933"/>
            <a:ext cx="9144000" cy="430502"/>
          </a:xfrm>
          <a:prstGeom prst="rect">
            <a:avLst/>
          </a:prstGeom>
        </p:spPr>
        <p:txBody>
          <a:bodyPr>
            <a:normAutofit/>
          </a:bodyPr>
          <a:lstStyle>
            <a:lvl1pPr marL="0" indent="0" algn="ctr">
              <a:buNone/>
              <a:defRPr sz="2000" b="1">
                <a:solidFill>
                  <a:srgbClr val="FF0000"/>
                </a:solidFill>
                <a:latin typeface="+mn-lt"/>
              </a:defRPr>
            </a:lvl1pPr>
          </a:lstStyle>
          <a:p>
            <a:pPr lvl="0"/>
            <a:r>
              <a:rPr lang="en-US" noProof="0" dirty="0"/>
              <a:t>Logos are allowed on this page only!</a:t>
            </a:r>
          </a:p>
        </p:txBody>
      </p:sp>
      <p:sp>
        <p:nvSpPr>
          <p:cNvPr id="15" name="Text Placeholder 14"/>
          <p:cNvSpPr>
            <a:spLocks noGrp="1"/>
          </p:cNvSpPr>
          <p:nvPr>
            <p:ph type="body" sz="quarter" idx="12" hasCustomPrompt="1"/>
          </p:nvPr>
        </p:nvSpPr>
        <p:spPr>
          <a:xfrm>
            <a:off x="1" y="3181592"/>
            <a:ext cx="9144000" cy="1192627"/>
          </a:xfrm>
          <a:prstGeom prst="rect">
            <a:avLst/>
          </a:prstGeom>
        </p:spPr>
        <p:txBody>
          <a:bodyPr>
            <a:normAutofit/>
          </a:bodyPr>
          <a:lstStyle>
            <a:lvl1pPr marL="0" indent="0" algn="ctr">
              <a:buNone/>
              <a:defRPr sz="2000" b="1" baseline="0">
                <a:latin typeface="+mn-lt"/>
              </a:defRPr>
            </a:lvl1pPr>
          </a:lstStyle>
          <a:p>
            <a:pPr lvl="0"/>
            <a:r>
              <a:rPr lang="en-US" noProof="0" dirty="0"/>
              <a:t>Name(s) and Affiliation(s)</a:t>
            </a:r>
          </a:p>
        </p:txBody>
      </p:sp>
      <p:sp>
        <p:nvSpPr>
          <p:cNvPr id="17" name="Title 16"/>
          <p:cNvSpPr>
            <a:spLocks noGrp="1"/>
          </p:cNvSpPr>
          <p:nvPr>
            <p:ph type="title" hasCustomPrompt="1"/>
          </p:nvPr>
        </p:nvSpPr>
        <p:spPr>
          <a:xfrm>
            <a:off x="1" y="1784483"/>
            <a:ext cx="9143999" cy="1344031"/>
          </a:xfrm>
          <a:prstGeom prst="rect">
            <a:avLst/>
          </a:prstGeom>
        </p:spPr>
        <p:txBody>
          <a:bodyPr>
            <a:normAutofit/>
          </a:bodyPr>
          <a:lstStyle>
            <a:lvl1pPr algn="ctr">
              <a:defRPr sz="4000" b="1" baseline="0">
                <a:solidFill>
                  <a:schemeClr val="tx1"/>
                </a:solidFill>
                <a:latin typeface="+mn-lt"/>
              </a:defRPr>
            </a:lvl1pPr>
          </a:lstStyle>
          <a:p>
            <a:pPr lvl="0"/>
            <a:r>
              <a:rPr lang="en-US" noProof="0" dirty="0"/>
              <a:t>Presentation Title</a:t>
            </a:r>
          </a:p>
        </p:txBody>
      </p:sp>
      <p:pic>
        <p:nvPicPr>
          <p:cNvPr id="10" name="Picture 9">
            <a:extLst>
              <a:ext uri="{FF2B5EF4-FFF2-40B4-BE49-F238E27FC236}">
                <a16:creationId xmlns:a16="http://schemas.microsoft.com/office/drawing/2014/main" id="{C2CB96DD-963D-4403-A22E-74B131809B29}"/>
              </a:ext>
            </a:extLst>
          </p:cNvPr>
          <p:cNvPicPr>
            <a:picLocks noChangeAspect="1"/>
          </p:cNvPicPr>
          <p:nvPr userDrawn="1"/>
        </p:nvPicPr>
        <p:blipFill>
          <a:blip r:embed="rId2"/>
          <a:stretch>
            <a:fillRect/>
          </a:stretch>
        </p:blipFill>
        <p:spPr>
          <a:xfrm>
            <a:off x="0" y="-4312"/>
            <a:ext cx="5661329" cy="1598613"/>
          </a:xfrm>
          <a:prstGeom prst="rect">
            <a:avLst/>
          </a:prstGeom>
        </p:spPr>
      </p:pic>
      <p:sp>
        <p:nvSpPr>
          <p:cNvPr id="5" name="TextBox 4">
            <a:extLst>
              <a:ext uri="{FF2B5EF4-FFF2-40B4-BE49-F238E27FC236}">
                <a16:creationId xmlns:a16="http://schemas.microsoft.com/office/drawing/2014/main" id="{35EDFE98-9DB2-4EFF-A6F5-BCE6EE9BA308}"/>
              </a:ext>
            </a:extLst>
          </p:cNvPr>
          <p:cNvSpPr txBox="1"/>
          <p:nvPr userDrawn="1"/>
        </p:nvSpPr>
        <p:spPr>
          <a:xfrm>
            <a:off x="286246" y="116418"/>
            <a:ext cx="1248355" cy="646331"/>
          </a:xfrm>
          <a:prstGeom prst="rect">
            <a:avLst/>
          </a:prstGeom>
          <a:noFill/>
        </p:spPr>
        <p:txBody>
          <a:bodyPr wrap="square" rtlCol="0">
            <a:spAutoFit/>
          </a:bodyPr>
          <a:lstStyle/>
          <a:p>
            <a:pPr algn="ctr"/>
            <a:r>
              <a:rPr lang="en-US" sz="3600" b="0" dirty="0">
                <a:solidFill>
                  <a:schemeClr val="bg1"/>
                </a:solidFill>
                <a:latin typeface="+mn-lt"/>
                <a:cs typeface="Calibri Light" panose="020F0302020204030204" pitchFamily="34" charset="0"/>
              </a:rPr>
              <a:t>HPCA</a:t>
            </a:r>
            <a:endParaRPr lang="en-US" sz="2400" b="0" dirty="0">
              <a:solidFill>
                <a:schemeClr val="bg1"/>
              </a:solidFill>
              <a:latin typeface="+mn-lt"/>
              <a:cs typeface="Calibri Light" panose="020F0302020204030204" pitchFamily="34" charset="0"/>
            </a:endParaRPr>
          </a:p>
        </p:txBody>
      </p:sp>
      <p:sp>
        <p:nvSpPr>
          <p:cNvPr id="12" name="TextBox 11">
            <a:extLst>
              <a:ext uri="{FF2B5EF4-FFF2-40B4-BE49-F238E27FC236}">
                <a16:creationId xmlns:a16="http://schemas.microsoft.com/office/drawing/2014/main" id="{69ECA114-0ACE-4184-9C30-9C43162DCF5C}"/>
              </a:ext>
            </a:extLst>
          </p:cNvPr>
          <p:cNvSpPr txBox="1"/>
          <p:nvPr userDrawn="1"/>
        </p:nvSpPr>
        <p:spPr>
          <a:xfrm>
            <a:off x="910423" y="8696"/>
            <a:ext cx="1248355" cy="430887"/>
          </a:xfrm>
          <a:prstGeom prst="rect">
            <a:avLst/>
          </a:prstGeom>
          <a:noFill/>
        </p:spPr>
        <p:txBody>
          <a:bodyPr wrap="square" rtlCol="0">
            <a:spAutoFit/>
          </a:bodyPr>
          <a:lstStyle/>
          <a:p>
            <a:pPr algn="ctr"/>
            <a:r>
              <a:rPr lang="en-US" sz="2200" b="0" dirty="0">
                <a:solidFill>
                  <a:srgbClr val="DF322F"/>
                </a:solidFill>
                <a:latin typeface="+mn-lt"/>
                <a:cs typeface="Calibri Light" panose="020F0302020204030204" pitchFamily="34" charset="0"/>
              </a:rPr>
              <a:t>27</a:t>
            </a:r>
          </a:p>
        </p:txBody>
      </p:sp>
      <p:sp>
        <p:nvSpPr>
          <p:cNvPr id="6" name="TextBox 5">
            <a:extLst>
              <a:ext uri="{FF2B5EF4-FFF2-40B4-BE49-F238E27FC236}">
                <a16:creationId xmlns:a16="http://schemas.microsoft.com/office/drawing/2014/main" id="{BC3B4315-84C7-4522-9B6B-073449162804}"/>
              </a:ext>
            </a:extLst>
          </p:cNvPr>
          <p:cNvSpPr txBox="1"/>
          <p:nvPr userDrawn="1"/>
        </p:nvSpPr>
        <p:spPr>
          <a:xfrm>
            <a:off x="2031557" y="74477"/>
            <a:ext cx="3311720" cy="261610"/>
          </a:xfrm>
          <a:prstGeom prst="rect">
            <a:avLst/>
          </a:prstGeom>
          <a:noFill/>
        </p:spPr>
        <p:txBody>
          <a:bodyPr wrap="square" rtlCol="0">
            <a:spAutoFit/>
          </a:bodyPr>
          <a:lstStyle/>
          <a:p>
            <a:pPr algn="l"/>
            <a:r>
              <a:rPr lang="en-US" sz="1100" dirty="0">
                <a:solidFill>
                  <a:schemeClr val="bg1"/>
                </a:solidFill>
              </a:rPr>
              <a:t>HIGH-PERFORMANCE COMPUTER ARCHITECTURE</a:t>
            </a:r>
          </a:p>
        </p:txBody>
      </p:sp>
      <p:sp>
        <p:nvSpPr>
          <p:cNvPr id="14" name="TextBox 13">
            <a:extLst>
              <a:ext uri="{FF2B5EF4-FFF2-40B4-BE49-F238E27FC236}">
                <a16:creationId xmlns:a16="http://schemas.microsoft.com/office/drawing/2014/main" id="{F1DEB1FD-31C1-484D-8705-6095AD6E45D8}"/>
              </a:ext>
            </a:extLst>
          </p:cNvPr>
          <p:cNvSpPr txBox="1"/>
          <p:nvPr userDrawn="1"/>
        </p:nvSpPr>
        <p:spPr>
          <a:xfrm>
            <a:off x="2031557" y="320693"/>
            <a:ext cx="1944095" cy="507831"/>
          </a:xfrm>
          <a:prstGeom prst="rect">
            <a:avLst/>
          </a:prstGeom>
          <a:noFill/>
        </p:spPr>
        <p:txBody>
          <a:bodyPr wrap="square" rtlCol="0">
            <a:spAutoFit/>
          </a:bodyPr>
          <a:lstStyle/>
          <a:p>
            <a:pPr algn="l"/>
            <a:r>
              <a:rPr lang="en-US" sz="900" dirty="0">
                <a:solidFill>
                  <a:schemeClr val="bg1"/>
                </a:solidFill>
              </a:rPr>
              <a:t>February 27 – March 3, 2021</a:t>
            </a:r>
          </a:p>
          <a:p>
            <a:pPr algn="l"/>
            <a:r>
              <a:rPr lang="en-US" sz="900" dirty="0">
                <a:solidFill>
                  <a:schemeClr val="bg1"/>
                </a:solidFill>
              </a:rPr>
              <a:t>IEEE International Symposium</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900" dirty="0">
                <a:solidFill>
                  <a:schemeClr val="bg1"/>
                </a:solidFill>
              </a:rPr>
              <a:t>Virtual conference</a:t>
            </a:r>
          </a:p>
        </p:txBody>
      </p:sp>
    </p:spTree>
    <p:extLst>
      <p:ext uri="{BB962C8B-B14F-4D97-AF65-F5344CB8AC3E}">
        <p14:creationId xmlns:p14="http://schemas.microsoft.com/office/powerpoint/2010/main" val="3655114366"/>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36499" y="1016813"/>
            <a:ext cx="8471002" cy="3615910"/>
          </a:xfrm>
          <a:prstGeom prst="rect">
            <a:avLst/>
          </a:prstGeom>
        </p:spPr>
        <p:txBody>
          <a:bodyPr wrap="square">
            <a:normAutofit/>
          </a:bodyPr>
          <a:lstStyle>
            <a:lvl1pPr>
              <a:defRPr sz="2400" b="1"/>
            </a:lvl1pPr>
            <a:lvl2pPr>
              <a:defRPr sz="2000" b="1"/>
            </a:lvl2pPr>
            <a:lvl3pPr>
              <a:defRPr sz="2000" b="1"/>
            </a:lvl3pPr>
            <a:lvl4pPr>
              <a:defRPr sz="2000" b="1"/>
            </a:lvl4pPr>
            <a:lvl5pPr>
              <a:defRPr sz="2000" b="1"/>
            </a:lvl5pPr>
            <a:lvl6pPr marL="1885950" marR="0" indent="-171450" algn="l" defTabSz="685800" rtl="0" eaLnBrk="1" fontAlgn="auto" latinLnBrk="0" hangingPunct="1">
              <a:lnSpc>
                <a:spcPct val="90000"/>
              </a:lnSpc>
              <a:spcBef>
                <a:spcPts val="375"/>
              </a:spcBef>
              <a:spcAft>
                <a:spcPts val="0"/>
              </a:spcAft>
              <a:buClrTx/>
              <a:buSzTx/>
              <a:buFont typeface="Arial" panose="020B0604020202020204" pitchFamily="34" charset="0"/>
              <a:buChar char="•"/>
              <a:tabLst/>
              <a:defRPr sz="2000" b="1"/>
            </a:lvl6pPr>
            <a:lvl7pPr>
              <a:defRPr sz="2000" b="1"/>
            </a:lvl7pPr>
            <a:lvl8pPr>
              <a:defRPr sz="2000" b="1"/>
            </a:lvl8pPr>
            <a:lvl9pPr>
              <a:defRPr sz="2000" b="1"/>
            </a:lvl9pPr>
          </a:lstStyle>
          <a:p>
            <a:pPr lvl="0"/>
            <a:r>
              <a:rPr lang="en-US" noProof="0" dirty="0"/>
              <a:t>First Level Content</a:t>
            </a:r>
          </a:p>
          <a:p>
            <a:pPr lvl="1"/>
            <a:r>
              <a:rPr lang="en-US" noProof="0" dirty="0"/>
              <a:t>Second Level Content</a:t>
            </a:r>
          </a:p>
          <a:p>
            <a:pPr lvl="2"/>
            <a:r>
              <a:rPr lang="en-US" noProof="0" dirty="0"/>
              <a:t>Third Level Content</a:t>
            </a:r>
          </a:p>
          <a:p>
            <a:pPr lvl="3"/>
            <a:r>
              <a:rPr lang="en-US" noProof="0" dirty="0"/>
              <a:t>Fourth Level Content</a:t>
            </a:r>
          </a:p>
          <a:p>
            <a:pPr lvl="4"/>
            <a:r>
              <a:rPr lang="en-US" noProof="0" dirty="0"/>
              <a:t>Fifth Level Content</a:t>
            </a:r>
          </a:p>
          <a:p>
            <a:pPr marL="1885950" marR="0" lvl="5" indent="-171450" algn="l" defTabSz="685800" rtl="0" eaLnBrk="1" fontAlgn="auto" latinLnBrk="0" hangingPunct="1">
              <a:lnSpc>
                <a:spcPct val="90000"/>
              </a:lnSpc>
              <a:spcBef>
                <a:spcPts val="375"/>
              </a:spcBef>
              <a:spcAft>
                <a:spcPts val="0"/>
              </a:spcAft>
              <a:buClrTx/>
              <a:buSzTx/>
              <a:buFont typeface="Arial" panose="020B0604020202020204" pitchFamily="34" charset="0"/>
              <a:buChar char="•"/>
              <a:tabLst/>
              <a:defRPr/>
            </a:pPr>
            <a:r>
              <a:rPr lang="en-US" noProof="0" dirty="0"/>
              <a:t>Sixth Level Content</a:t>
            </a:r>
          </a:p>
          <a:p>
            <a:pPr lvl="6"/>
            <a:r>
              <a:rPr lang="en-US" noProof="0" dirty="0"/>
              <a:t>Seventh Level Content</a:t>
            </a:r>
          </a:p>
          <a:p>
            <a:pPr lvl="7"/>
            <a:r>
              <a:rPr lang="en-US" noProof="0" dirty="0"/>
              <a:t>Eight Level Content</a:t>
            </a:r>
          </a:p>
          <a:p>
            <a:pPr lvl="8"/>
            <a:r>
              <a:rPr lang="en-US" noProof="0" dirty="0"/>
              <a:t>Ninth Level Content</a:t>
            </a:r>
          </a:p>
        </p:txBody>
      </p:sp>
      <p:sp>
        <p:nvSpPr>
          <p:cNvPr id="25" name="Title 24"/>
          <p:cNvSpPr>
            <a:spLocks noGrp="1"/>
          </p:cNvSpPr>
          <p:nvPr>
            <p:ph type="title" hasCustomPrompt="1"/>
          </p:nvPr>
        </p:nvSpPr>
        <p:spPr>
          <a:xfrm>
            <a:off x="136187" y="95094"/>
            <a:ext cx="8871626" cy="577902"/>
          </a:xfrm>
          <a:prstGeom prst="rect">
            <a:avLst/>
          </a:prstGeom>
        </p:spPr>
        <p:txBody>
          <a:bodyPr wrap="none" anchor="ctr" anchorCtr="0">
            <a:noAutofit/>
          </a:bodyPr>
          <a:lstStyle>
            <a:lvl1pPr>
              <a:defRPr b="1"/>
            </a:lvl1pPr>
          </a:lstStyle>
          <a:p>
            <a:r>
              <a:rPr lang="en-US" noProof="0" dirty="0"/>
              <a:t>Slide Title</a:t>
            </a:r>
          </a:p>
        </p:txBody>
      </p:sp>
      <p:sp>
        <p:nvSpPr>
          <p:cNvPr id="32" name="Date Placeholder 31"/>
          <p:cNvSpPr>
            <a:spLocks noGrp="1"/>
          </p:cNvSpPr>
          <p:nvPr>
            <p:ph type="dt" sz="half" idx="10"/>
          </p:nvPr>
        </p:nvSpPr>
        <p:spPr>
          <a:xfrm>
            <a:off x="336499" y="4767263"/>
            <a:ext cx="2349551" cy="273844"/>
          </a:xfrm>
          <a:prstGeom prst="rect">
            <a:avLst/>
          </a:prstGeom>
        </p:spPr>
        <p:txBody>
          <a:bodyPr anchor="b"/>
          <a:lstStyle>
            <a:lvl1pPr>
              <a:defRPr sz="1200"/>
            </a:lvl1pPr>
          </a:lstStyle>
          <a:p>
            <a:r>
              <a:rPr lang="en-US" noProof="1"/>
              <a:t>1 March 2021</a:t>
            </a:r>
          </a:p>
        </p:txBody>
      </p:sp>
      <p:sp>
        <p:nvSpPr>
          <p:cNvPr id="33" name="Footer Placeholder 32"/>
          <p:cNvSpPr>
            <a:spLocks noGrp="1"/>
          </p:cNvSpPr>
          <p:nvPr>
            <p:ph type="ftr" sz="quarter" idx="11"/>
          </p:nvPr>
        </p:nvSpPr>
        <p:spPr>
          <a:xfrm>
            <a:off x="2529191" y="4767263"/>
            <a:ext cx="4075890" cy="273844"/>
          </a:xfrm>
          <a:prstGeom prst="rect">
            <a:avLst/>
          </a:prstGeom>
        </p:spPr>
        <p:txBody>
          <a:bodyPr anchor="b"/>
          <a:lstStyle>
            <a:lvl1pPr algn="ctr">
              <a:defRPr sz="1200"/>
            </a:lvl1pPr>
          </a:lstStyle>
          <a:p>
            <a:r>
              <a:rPr lang="en-US" noProof="1"/>
              <a:t>Antonio Franques – University of Illinois at Urbana-Champaign</a:t>
            </a:r>
          </a:p>
        </p:txBody>
      </p:sp>
      <p:sp>
        <p:nvSpPr>
          <p:cNvPr id="34" name="Slide Number Placeholder 33"/>
          <p:cNvSpPr>
            <a:spLocks noGrp="1"/>
          </p:cNvSpPr>
          <p:nvPr>
            <p:ph type="sldNum" sz="quarter" idx="12"/>
          </p:nvPr>
        </p:nvSpPr>
        <p:spPr>
          <a:xfrm>
            <a:off x="6457949" y="4767263"/>
            <a:ext cx="2349551" cy="273844"/>
          </a:xfrm>
          <a:prstGeom prst="rect">
            <a:avLst/>
          </a:prstGeom>
        </p:spPr>
        <p:txBody>
          <a:bodyPr anchor="b"/>
          <a:lstStyle>
            <a:lvl1pPr algn="r">
              <a:defRPr sz="1200"/>
            </a:lvl1pPr>
          </a:lstStyle>
          <a:p>
            <a:fld id="{22DECF6A-13F7-418C-BBFC-95033FFCD5F1}" type="slidenum">
              <a:rPr lang="en-US" noProof="1" smtClean="0"/>
              <a:pPr/>
              <a:t>‹#›</a:t>
            </a:fld>
            <a:endParaRPr lang="en-US" noProof="1"/>
          </a:p>
        </p:txBody>
      </p:sp>
    </p:spTree>
    <p:extLst>
      <p:ext uri="{BB962C8B-B14F-4D97-AF65-F5344CB8AC3E}">
        <p14:creationId xmlns:p14="http://schemas.microsoft.com/office/powerpoint/2010/main" val="3401943889"/>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7" name="Slide Number Placeholder 16"/>
          <p:cNvSpPr>
            <a:spLocks noGrp="1"/>
          </p:cNvSpPr>
          <p:nvPr>
            <p:ph type="sldNum" sz="quarter" idx="12"/>
          </p:nvPr>
        </p:nvSpPr>
        <p:spPr>
          <a:xfrm>
            <a:off x="6457949" y="4767263"/>
            <a:ext cx="2349551" cy="273844"/>
          </a:xfrm>
          <a:prstGeom prst="rect">
            <a:avLst/>
          </a:prstGeom>
        </p:spPr>
        <p:txBody>
          <a:bodyPr anchor="b"/>
          <a:lstStyle>
            <a:lvl1pPr algn="r">
              <a:defRPr sz="1200"/>
            </a:lvl1pPr>
          </a:lstStyle>
          <a:p>
            <a:fld id="{22DECF6A-13F7-418C-BBFC-95033FFCD5F1}" type="slidenum">
              <a:rPr lang="en-US" noProof="1" smtClean="0"/>
              <a:pPr/>
              <a:t>‹#›</a:t>
            </a:fld>
            <a:endParaRPr lang="en-US" noProof="1"/>
          </a:p>
        </p:txBody>
      </p:sp>
      <p:sp>
        <p:nvSpPr>
          <p:cNvPr id="2" name="Title 1"/>
          <p:cNvSpPr>
            <a:spLocks noGrp="1"/>
          </p:cNvSpPr>
          <p:nvPr>
            <p:ph type="title" hasCustomPrompt="1"/>
          </p:nvPr>
        </p:nvSpPr>
        <p:spPr>
          <a:xfrm>
            <a:off x="136187" y="95094"/>
            <a:ext cx="8871626" cy="577902"/>
          </a:xfrm>
          <a:prstGeom prst="rect">
            <a:avLst/>
          </a:prstGeom>
        </p:spPr>
        <p:txBody>
          <a:bodyPr wrap="none">
            <a:noAutofit/>
          </a:bodyPr>
          <a:lstStyle>
            <a:lvl1pPr>
              <a:defRPr/>
            </a:lvl1pPr>
          </a:lstStyle>
          <a:p>
            <a:r>
              <a:rPr lang="en-US" dirty="0"/>
              <a:t>Slide Title</a:t>
            </a:r>
          </a:p>
        </p:txBody>
      </p:sp>
      <p:sp>
        <p:nvSpPr>
          <p:cNvPr id="6" name="Date Placeholder 31">
            <a:extLst>
              <a:ext uri="{FF2B5EF4-FFF2-40B4-BE49-F238E27FC236}">
                <a16:creationId xmlns:a16="http://schemas.microsoft.com/office/drawing/2014/main" id="{DE963881-A06F-4A62-9864-E7842A0FDD53}"/>
              </a:ext>
            </a:extLst>
          </p:cNvPr>
          <p:cNvSpPr>
            <a:spLocks noGrp="1"/>
          </p:cNvSpPr>
          <p:nvPr>
            <p:ph type="dt" sz="half" idx="10"/>
          </p:nvPr>
        </p:nvSpPr>
        <p:spPr>
          <a:xfrm>
            <a:off x="336499" y="4767263"/>
            <a:ext cx="2349551" cy="273844"/>
          </a:xfrm>
          <a:prstGeom prst="rect">
            <a:avLst/>
          </a:prstGeom>
        </p:spPr>
        <p:txBody>
          <a:bodyPr anchor="b"/>
          <a:lstStyle>
            <a:lvl1pPr>
              <a:defRPr sz="1200"/>
            </a:lvl1pPr>
          </a:lstStyle>
          <a:p>
            <a:r>
              <a:rPr lang="en-US" noProof="1"/>
              <a:t>1 March 2021</a:t>
            </a:r>
          </a:p>
        </p:txBody>
      </p:sp>
      <p:sp>
        <p:nvSpPr>
          <p:cNvPr id="7" name="Footer Placeholder 32">
            <a:extLst>
              <a:ext uri="{FF2B5EF4-FFF2-40B4-BE49-F238E27FC236}">
                <a16:creationId xmlns:a16="http://schemas.microsoft.com/office/drawing/2014/main" id="{DB7C22AD-E39C-4476-B86B-E98602F9871F}"/>
              </a:ext>
            </a:extLst>
          </p:cNvPr>
          <p:cNvSpPr>
            <a:spLocks noGrp="1"/>
          </p:cNvSpPr>
          <p:nvPr>
            <p:ph type="ftr" sz="quarter" idx="11"/>
          </p:nvPr>
        </p:nvSpPr>
        <p:spPr>
          <a:xfrm>
            <a:off x="2529191" y="4767263"/>
            <a:ext cx="4075890" cy="273844"/>
          </a:xfrm>
          <a:prstGeom prst="rect">
            <a:avLst/>
          </a:prstGeom>
        </p:spPr>
        <p:txBody>
          <a:bodyPr anchor="b"/>
          <a:lstStyle>
            <a:lvl1pPr algn="ctr">
              <a:defRPr sz="1200"/>
            </a:lvl1pPr>
          </a:lstStyle>
          <a:p>
            <a:r>
              <a:rPr lang="en-US" noProof="1"/>
              <a:t>Antonio Franques – University of Illinois at Urbana-Champaign</a:t>
            </a:r>
          </a:p>
        </p:txBody>
      </p:sp>
    </p:spTree>
    <p:extLst>
      <p:ext uri="{BB962C8B-B14F-4D97-AF65-F5344CB8AC3E}">
        <p14:creationId xmlns:p14="http://schemas.microsoft.com/office/powerpoint/2010/main" val="313152606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a:xfrm>
            <a:off x="0" y="0"/>
            <a:ext cx="9144000" cy="731520"/>
          </a:xfrm>
          <a:prstGeom prst="rect">
            <a:avLst/>
          </a:prstGeom>
          <a:solidFill>
            <a:srgbClr val="25507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lang="en-US" noProof="0" dirty="0"/>
          </a:p>
        </p:txBody>
      </p:sp>
    </p:spTree>
    <p:extLst>
      <p:ext uri="{BB962C8B-B14F-4D97-AF65-F5344CB8AC3E}">
        <p14:creationId xmlns:p14="http://schemas.microsoft.com/office/powerpoint/2010/main" val="38124708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Lst>
  <mc:AlternateContent xmlns:mc="http://schemas.openxmlformats.org/markup-compatibility/2006" xmlns:p14="http://schemas.microsoft.com/office/powerpoint/2010/main">
    <mc:Choice Requires="p14">
      <p:transition spd="slow" p14:dur="62250"/>
    </mc:Choice>
    <mc:Fallback xmlns="">
      <p:transition spd="slow"/>
    </mc:Fallback>
  </mc:AlternateContent>
  <p:hf hdr="0"/>
  <p:txStyles>
    <p:titleStyle>
      <a:lvl1pPr algn="l" defTabSz="685800" rtl="0" eaLnBrk="1" latinLnBrk="0" hangingPunct="1">
        <a:lnSpc>
          <a:spcPct val="90000"/>
        </a:lnSpc>
        <a:spcBef>
          <a:spcPct val="0"/>
        </a:spcBef>
        <a:buNone/>
        <a:defRPr sz="3600" b="1" kern="1200">
          <a:solidFill>
            <a:schemeClr val="bg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gif"/><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mailto:franque2@illinois.edu"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12"/>
          </p:nvPr>
        </p:nvSpPr>
        <p:spPr>
          <a:xfrm>
            <a:off x="1" y="2578329"/>
            <a:ext cx="9144000" cy="1192627"/>
          </a:xfrm>
        </p:spPr>
        <p:txBody>
          <a:bodyPr>
            <a:normAutofit/>
          </a:bodyPr>
          <a:lstStyle/>
          <a:p>
            <a:r>
              <a:rPr lang="en-US" sz="1800" dirty="0"/>
              <a:t>Antonio Franques</a:t>
            </a:r>
            <a:r>
              <a:rPr lang="en-US" sz="1800" baseline="30000" dirty="0"/>
              <a:t>1</a:t>
            </a:r>
            <a:r>
              <a:rPr lang="en-US" sz="1800" b="0" dirty="0"/>
              <a:t> (</a:t>
            </a:r>
            <a:r>
              <a:rPr lang="en-US" sz="1800" b="0" i="1" dirty="0"/>
              <a:t>franque2@illinois.edu</a:t>
            </a:r>
            <a:r>
              <a:rPr lang="en-US" sz="1800" b="0" dirty="0"/>
              <a:t>), </a:t>
            </a:r>
          </a:p>
          <a:p>
            <a:r>
              <a:rPr lang="en-US" sz="1800" b="0" dirty="0"/>
              <a:t>Apostolos Kokolis</a:t>
            </a:r>
            <a:r>
              <a:rPr lang="en-US" sz="1800" b="0" baseline="30000" dirty="0"/>
              <a:t>1</a:t>
            </a:r>
            <a:r>
              <a:rPr lang="en-US" sz="1800" b="0" dirty="0"/>
              <a:t>, </a:t>
            </a:r>
            <a:r>
              <a:rPr lang="en-US" sz="1800" b="0" dirty="0" err="1"/>
              <a:t>Sergi</a:t>
            </a:r>
            <a:r>
              <a:rPr lang="en-US" sz="1800" b="0" dirty="0"/>
              <a:t> Abadal</a:t>
            </a:r>
            <a:r>
              <a:rPr lang="en-US" sz="1800" b="0" baseline="30000" dirty="0"/>
              <a:t>2</a:t>
            </a:r>
            <a:r>
              <a:rPr lang="en-US" sz="1800" b="0" dirty="0"/>
              <a:t>, </a:t>
            </a:r>
            <a:r>
              <a:rPr lang="en-US" sz="1800" b="0" dirty="0" err="1"/>
              <a:t>Vimuth</a:t>
            </a:r>
            <a:r>
              <a:rPr lang="en-US" sz="1800" b="0" dirty="0"/>
              <a:t> Fernando</a:t>
            </a:r>
            <a:r>
              <a:rPr lang="en-US" sz="1800" b="0" baseline="30000" dirty="0"/>
              <a:t>1</a:t>
            </a:r>
            <a:r>
              <a:rPr lang="en-US" sz="1800" b="0" dirty="0"/>
              <a:t>, </a:t>
            </a:r>
            <a:r>
              <a:rPr lang="en-US" sz="1800" b="0" dirty="0" err="1"/>
              <a:t>Sasa</a:t>
            </a:r>
            <a:r>
              <a:rPr lang="en-US" sz="1800" b="0" dirty="0"/>
              <a:t> Misailovic</a:t>
            </a:r>
            <a:r>
              <a:rPr lang="en-US" sz="1800" b="0" baseline="30000" dirty="0"/>
              <a:t>1</a:t>
            </a:r>
            <a:r>
              <a:rPr lang="en-US" sz="1800" b="0" dirty="0"/>
              <a:t>, </a:t>
            </a:r>
            <a:r>
              <a:rPr lang="en-US" sz="1800" b="0" dirty="0" err="1"/>
              <a:t>Josep</a:t>
            </a:r>
            <a:r>
              <a:rPr lang="en-US" sz="1800" b="0" dirty="0"/>
              <a:t> Torrellas</a:t>
            </a:r>
            <a:r>
              <a:rPr lang="en-US" sz="1800" b="0" baseline="30000" dirty="0"/>
              <a:t>1</a:t>
            </a:r>
          </a:p>
          <a:p>
            <a:endParaRPr lang="en-US" sz="1800" b="0" dirty="0"/>
          </a:p>
        </p:txBody>
      </p:sp>
      <p:sp>
        <p:nvSpPr>
          <p:cNvPr id="7" name="Title 6"/>
          <p:cNvSpPr>
            <a:spLocks noGrp="1"/>
          </p:cNvSpPr>
          <p:nvPr>
            <p:ph type="title"/>
          </p:nvPr>
        </p:nvSpPr>
        <p:spPr>
          <a:xfrm>
            <a:off x="1" y="1456518"/>
            <a:ext cx="9143999" cy="1344031"/>
          </a:xfrm>
        </p:spPr>
        <p:txBody>
          <a:bodyPr>
            <a:noAutofit/>
          </a:bodyPr>
          <a:lstStyle/>
          <a:p>
            <a:r>
              <a:rPr lang="en-US" sz="3200" dirty="0" err="1"/>
              <a:t>WiDir</a:t>
            </a:r>
            <a:r>
              <a:rPr lang="en-US" sz="3200" dirty="0"/>
              <a:t>: A Wireless-Enabled Directory </a:t>
            </a:r>
            <a:br>
              <a:rPr lang="en-US" sz="3200" dirty="0"/>
            </a:br>
            <a:r>
              <a:rPr lang="en-US" sz="3200" dirty="0"/>
              <a:t>Cache Coherence Protocol</a:t>
            </a:r>
            <a:br>
              <a:rPr lang="en-US" sz="3200" dirty="0"/>
            </a:br>
            <a:endParaRPr lang="en-US" sz="3200" dirty="0"/>
          </a:p>
        </p:txBody>
      </p:sp>
      <p:sp>
        <p:nvSpPr>
          <p:cNvPr id="5" name="Subtitle 2">
            <a:extLst>
              <a:ext uri="{FF2B5EF4-FFF2-40B4-BE49-F238E27FC236}">
                <a16:creationId xmlns:a16="http://schemas.microsoft.com/office/drawing/2014/main" id="{3A845C7F-9F86-4244-82AE-C39A085AC890}"/>
              </a:ext>
            </a:extLst>
          </p:cNvPr>
          <p:cNvSpPr txBox="1">
            <a:spLocks/>
          </p:cNvSpPr>
          <p:nvPr/>
        </p:nvSpPr>
        <p:spPr>
          <a:xfrm>
            <a:off x="2458064" y="3388604"/>
            <a:ext cx="2125965" cy="800951"/>
          </a:xfrm>
          <a:prstGeom prst="rect">
            <a:avLst/>
          </a:prstGeom>
        </p:spPr>
        <p:txBody>
          <a:bodyPr vert="horz" lIns="68580" tIns="34290" rIns="68580" bIns="3429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1" baseline="30000" dirty="0">
                <a:cs typeface="Calibri"/>
              </a:rPr>
              <a:t>1</a:t>
            </a:r>
            <a:r>
              <a:rPr lang="en-US" sz="1400" dirty="0">
                <a:cs typeface="Calibri"/>
              </a:rPr>
              <a:t>University of Illinois at </a:t>
            </a:r>
            <a:br>
              <a:rPr lang="en-US" sz="1400" dirty="0">
                <a:cs typeface="Calibri"/>
              </a:rPr>
            </a:br>
            <a:r>
              <a:rPr lang="en-US" sz="1400" dirty="0">
                <a:cs typeface="Calibri"/>
              </a:rPr>
              <a:t>Urbana-Champaign</a:t>
            </a:r>
            <a:endParaRPr lang="en-US" sz="1800" dirty="0"/>
          </a:p>
        </p:txBody>
      </p:sp>
      <p:sp>
        <p:nvSpPr>
          <p:cNvPr id="6" name="Subtitle 2">
            <a:extLst>
              <a:ext uri="{FF2B5EF4-FFF2-40B4-BE49-F238E27FC236}">
                <a16:creationId xmlns:a16="http://schemas.microsoft.com/office/drawing/2014/main" id="{D2F9E8F5-1C14-49F4-9406-AAB15746E845}"/>
              </a:ext>
            </a:extLst>
          </p:cNvPr>
          <p:cNvSpPr txBox="1">
            <a:spLocks/>
          </p:cNvSpPr>
          <p:nvPr/>
        </p:nvSpPr>
        <p:spPr>
          <a:xfrm>
            <a:off x="4548872" y="3387961"/>
            <a:ext cx="2028908" cy="800951"/>
          </a:xfrm>
          <a:prstGeom prst="rect">
            <a:avLst/>
          </a:prstGeom>
        </p:spPr>
        <p:txBody>
          <a:bodyPr vert="horz" lIns="68580" tIns="34290" rIns="68580" bIns="3429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1" baseline="30000" dirty="0">
                <a:cs typeface="Calibri"/>
              </a:rPr>
              <a:t>2 </a:t>
            </a:r>
            <a:r>
              <a:rPr lang="en-US" sz="1400" dirty="0" err="1">
                <a:cs typeface="Calibri"/>
              </a:rPr>
              <a:t>Universitat</a:t>
            </a:r>
            <a:r>
              <a:rPr lang="en-US" sz="1400" dirty="0">
                <a:cs typeface="Calibri"/>
              </a:rPr>
              <a:t> </a:t>
            </a:r>
            <a:r>
              <a:rPr lang="en-US" sz="1400" dirty="0" err="1">
                <a:cs typeface="Calibri"/>
              </a:rPr>
              <a:t>Politècnica</a:t>
            </a:r>
            <a:r>
              <a:rPr lang="en-US" sz="1400" dirty="0">
                <a:cs typeface="Calibri"/>
              </a:rPr>
              <a:t> de Catalunya</a:t>
            </a:r>
          </a:p>
        </p:txBody>
      </p:sp>
      <p:pic>
        <p:nvPicPr>
          <p:cNvPr id="10" name="Picture 2" descr="logomark.png (320Ã67)">
            <a:extLst>
              <a:ext uri="{FF2B5EF4-FFF2-40B4-BE49-F238E27FC236}">
                <a16:creationId xmlns:a16="http://schemas.microsoft.com/office/drawing/2014/main" id="{981BBD3E-C103-46AF-84EC-00499429188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8358" b="-10568"/>
          <a:stretch/>
        </p:blipFill>
        <p:spPr bwMode="auto">
          <a:xfrm>
            <a:off x="7194277" y="4259323"/>
            <a:ext cx="688182" cy="73614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Image result for nsf logo">
            <a:extLst>
              <a:ext uri="{FF2B5EF4-FFF2-40B4-BE49-F238E27FC236}">
                <a16:creationId xmlns:a16="http://schemas.microsoft.com/office/drawing/2014/main" id="{1F9DD5C3-A390-4C40-87FD-5C939025AE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7500" y="4227727"/>
            <a:ext cx="762228" cy="76613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5">
            <a:extLst>
              <a:ext uri="{FF2B5EF4-FFF2-40B4-BE49-F238E27FC236}">
                <a16:creationId xmlns:a16="http://schemas.microsoft.com/office/drawing/2014/main" id="{CCA2E164-E17F-4D9D-A95F-40CE251A5572}"/>
              </a:ext>
            </a:extLst>
          </p:cNvPr>
          <p:cNvSpPr txBox="1"/>
          <p:nvPr/>
        </p:nvSpPr>
        <p:spPr>
          <a:xfrm>
            <a:off x="1214327" y="4010538"/>
            <a:ext cx="1221625"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i="1" dirty="0"/>
              <a:t> CCF-1629431</a:t>
            </a:r>
          </a:p>
        </p:txBody>
      </p:sp>
      <p:pic>
        <p:nvPicPr>
          <p:cNvPr id="1026" name="Picture 2" descr="The i-acoma group at University of Illinois at Urbana-Champaign">
            <a:extLst>
              <a:ext uri="{FF2B5EF4-FFF2-40B4-BE49-F238E27FC236}">
                <a16:creationId xmlns:a16="http://schemas.microsoft.com/office/drawing/2014/main" id="{CF78617B-9A8B-4EEB-8559-9ACA796FFC5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4638" y="4289782"/>
            <a:ext cx="1148788" cy="51755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U logo">
            <a:extLst>
              <a:ext uri="{FF2B5EF4-FFF2-40B4-BE49-F238E27FC236}">
                <a16:creationId xmlns:a16="http://schemas.microsoft.com/office/drawing/2014/main" id="{363DE2CD-C1B8-48B0-A1F8-6F7A901432A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23950" y="4338942"/>
            <a:ext cx="838439" cy="55895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5">
            <a:extLst>
              <a:ext uri="{FF2B5EF4-FFF2-40B4-BE49-F238E27FC236}">
                <a16:creationId xmlns:a16="http://schemas.microsoft.com/office/drawing/2014/main" id="{65E12A7D-0DEB-47D1-B94F-BEC79C8554F1}"/>
              </a:ext>
            </a:extLst>
          </p:cNvPr>
          <p:cNvSpPr txBox="1"/>
          <p:nvPr/>
        </p:nvSpPr>
        <p:spPr>
          <a:xfrm>
            <a:off x="2529376" y="4008661"/>
            <a:ext cx="15608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i="1" dirty="0"/>
              <a:t>863337 (</a:t>
            </a:r>
            <a:r>
              <a:rPr lang="en-US" sz="1100" i="1" dirty="0" err="1"/>
              <a:t>WiPLASH</a:t>
            </a:r>
            <a:r>
              <a:rPr lang="en-US" sz="1100" i="1" dirty="0"/>
              <a:t>)</a:t>
            </a:r>
          </a:p>
        </p:txBody>
      </p:sp>
      <p:pic>
        <p:nvPicPr>
          <p:cNvPr id="1030" name="Picture 6" descr="Colleges and Universities Logos | Moodboard, Colegios, Disenos de unas">
            <a:extLst>
              <a:ext uri="{FF2B5EF4-FFF2-40B4-BE49-F238E27FC236}">
                <a16:creationId xmlns:a16="http://schemas.microsoft.com/office/drawing/2014/main" id="{BDC0AACF-C24D-40B1-940A-C5A5639DD02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24016" y="4287106"/>
            <a:ext cx="499771" cy="647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1403620"/>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4204D5-601C-469A-B5FD-E49A4BFD91E4}"/>
              </a:ext>
            </a:extLst>
          </p:cNvPr>
          <p:cNvSpPr>
            <a:spLocks noGrp="1"/>
          </p:cNvSpPr>
          <p:nvPr>
            <p:ph idx="1"/>
          </p:nvPr>
        </p:nvSpPr>
        <p:spPr/>
        <p:txBody>
          <a:bodyPr>
            <a:normAutofit/>
          </a:bodyPr>
          <a:lstStyle/>
          <a:p>
            <a:r>
              <a:rPr lang="en-US" sz="2000" u="sng" dirty="0">
                <a:solidFill>
                  <a:srgbClr val="FF0000"/>
                </a:solidFill>
              </a:rPr>
              <a:t>Baseline problem:</a:t>
            </a:r>
            <a:r>
              <a:rPr lang="en-US" sz="2000" dirty="0">
                <a:solidFill>
                  <a:srgbClr val="FF0000"/>
                </a:solidFill>
              </a:rPr>
              <a:t> limited number of sharer pointers</a:t>
            </a:r>
          </a:p>
          <a:p>
            <a:pPr lvl="1"/>
            <a:r>
              <a:rPr lang="en-US" sz="1800" dirty="0"/>
              <a:t>If sharers overflow, set broadcast bit. If a write comes, invalidate everyone</a:t>
            </a:r>
          </a:p>
          <a:p>
            <a:r>
              <a:rPr lang="en-US" sz="2000" i="1" u="sng" dirty="0" err="1">
                <a:solidFill>
                  <a:schemeClr val="accent4">
                    <a:lumMod val="75000"/>
                  </a:schemeClr>
                </a:solidFill>
              </a:rPr>
              <a:t>WiDir</a:t>
            </a:r>
            <a:r>
              <a:rPr lang="en-US" sz="2000" u="sng" dirty="0">
                <a:solidFill>
                  <a:schemeClr val="accent4">
                    <a:lumMod val="75000"/>
                  </a:schemeClr>
                </a:solidFill>
              </a:rPr>
              <a:t> solution:</a:t>
            </a:r>
            <a:r>
              <a:rPr lang="en-US" sz="2000" dirty="0">
                <a:solidFill>
                  <a:schemeClr val="accent4">
                    <a:lumMod val="75000"/>
                  </a:schemeClr>
                </a:solidFill>
              </a:rPr>
              <a:t> if sharers overflow, switch to Wireless state</a:t>
            </a:r>
          </a:p>
          <a:p>
            <a:pPr lvl="1"/>
            <a:r>
              <a:rPr lang="en-US" sz="1800" dirty="0"/>
              <a:t>Then repurpose sharers pointers into sharers counter </a:t>
            </a:r>
            <a:r>
              <a:rPr lang="en-US" sz="1800" i="1" dirty="0"/>
              <a:t>(SharersCount)</a:t>
            </a:r>
            <a:r>
              <a:rPr lang="en-US" sz="1800" dirty="0"/>
              <a:t> to track </a:t>
            </a:r>
            <a:r>
              <a:rPr lang="en-US" sz="1800" u="sng" dirty="0"/>
              <a:t>number</a:t>
            </a:r>
            <a:r>
              <a:rPr lang="en-US" sz="1800" dirty="0"/>
              <a:t> of sharers for the line</a:t>
            </a:r>
          </a:p>
          <a:p>
            <a:pPr lvl="1"/>
            <a:r>
              <a:rPr lang="en-US" sz="1800" dirty="0"/>
              <a:t>Every time a node is added to wireless pool </a:t>
            </a:r>
            <a:r>
              <a:rPr lang="en-US" sz="1800" dirty="0">
                <a:sym typeface="Wingdings" panose="05000000000000000000" pitchFamily="2" charset="2"/>
              </a:rPr>
              <a:t></a:t>
            </a:r>
            <a:r>
              <a:rPr lang="en-US" sz="1800" dirty="0"/>
              <a:t> directory increments </a:t>
            </a:r>
            <a:r>
              <a:rPr lang="en-US" sz="1800" i="1" dirty="0"/>
              <a:t>SharersCount</a:t>
            </a:r>
          </a:p>
          <a:p>
            <a:pPr lvl="1"/>
            <a:r>
              <a:rPr lang="en-US" sz="1800" dirty="0"/>
              <a:t>If a write comes, </a:t>
            </a:r>
            <a:r>
              <a:rPr lang="en-US" sz="1800" u="sng" dirty="0"/>
              <a:t>broadcast updated word</a:t>
            </a:r>
            <a:r>
              <a:rPr lang="en-US" sz="1800" dirty="0"/>
              <a:t> through wireless</a:t>
            </a:r>
            <a:endParaRPr lang="en-US" sz="1800" u="sng" dirty="0"/>
          </a:p>
        </p:txBody>
      </p:sp>
      <p:sp>
        <p:nvSpPr>
          <p:cNvPr id="3" name="Title 2">
            <a:extLst>
              <a:ext uri="{FF2B5EF4-FFF2-40B4-BE49-F238E27FC236}">
                <a16:creationId xmlns:a16="http://schemas.microsoft.com/office/drawing/2014/main" id="{201BBE28-CC84-4D48-BF4B-B6EBF882DB20}"/>
              </a:ext>
            </a:extLst>
          </p:cNvPr>
          <p:cNvSpPr>
            <a:spLocks noGrp="1"/>
          </p:cNvSpPr>
          <p:nvPr>
            <p:ph type="title"/>
          </p:nvPr>
        </p:nvSpPr>
        <p:spPr/>
        <p:txBody>
          <a:bodyPr/>
          <a:lstStyle/>
          <a:p>
            <a:r>
              <a:rPr lang="en-US" i="1" dirty="0" err="1"/>
              <a:t>WiDir</a:t>
            </a:r>
            <a:r>
              <a:rPr lang="en-US" dirty="0"/>
              <a:t>:</a:t>
            </a:r>
            <a:r>
              <a:rPr lang="en-US" i="1" dirty="0"/>
              <a:t> </a:t>
            </a:r>
            <a:r>
              <a:rPr lang="en-US" dirty="0"/>
              <a:t>Switching </a:t>
            </a:r>
            <a:r>
              <a:rPr lang="en-US" dirty="0" err="1"/>
              <a:t>Wired</a:t>
            </a:r>
            <a:r>
              <a:rPr lang="en-US" dirty="0" err="1">
                <a:latin typeface="Segoe UI Symbol" panose="020B0502040204020203" pitchFamily="34" charset="0"/>
                <a:ea typeface="Segoe UI Symbol" panose="020B0502040204020203" pitchFamily="34" charset="0"/>
              </a:rPr>
              <a:t>⟹</a:t>
            </a:r>
            <a:r>
              <a:rPr lang="en-US" dirty="0" err="1"/>
              <a:t>Wireless</a:t>
            </a:r>
            <a:endParaRPr lang="en-US" i="1" dirty="0"/>
          </a:p>
        </p:txBody>
      </p:sp>
      <p:sp>
        <p:nvSpPr>
          <p:cNvPr id="4" name="Date Placeholder 3">
            <a:extLst>
              <a:ext uri="{FF2B5EF4-FFF2-40B4-BE49-F238E27FC236}">
                <a16:creationId xmlns:a16="http://schemas.microsoft.com/office/drawing/2014/main" id="{F45DA395-CBE3-4CB4-B844-B408371989B7}"/>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1A70A28-F3EB-49D4-AF3A-611764B1F3F4}"/>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44D7796E-92B4-4A33-9C55-975BF0F7F55D}"/>
              </a:ext>
            </a:extLst>
          </p:cNvPr>
          <p:cNvSpPr>
            <a:spLocks noGrp="1"/>
          </p:cNvSpPr>
          <p:nvPr>
            <p:ph type="sldNum" sz="quarter" idx="12"/>
          </p:nvPr>
        </p:nvSpPr>
        <p:spPr/>
        <p:txBody>
          <a:bodyPr/>
          <a:lstStyle/>
          <a:p>
            <a:fld id="{22DECF6A-13F7-418C-BBFC-95033FFCD5F1}" type="slidenum">
              <a:rPr lang="en-US" noProof="1" smtClean="0"/>
              <a:pPr/>
              <a:t>10</a:t>
            </a:fld>
            <a:endParaRPr lang="en-US" noProof="1"/>
          </a:p>
        </p:txBody>
      </p:sp>
    </p:spTree>
    <p:extLst>
      <p:ext uri="{BB962C8B-B14F-4D97-AF65-F5344CB8AC3E}">
        <p14:creationId xmlns:p14="http://schemas.microsoft.com/office/powerpoint/2010/main" val="255943740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4204D5-601C-469A-B5FD-E49A4BFD91E4}"/>
              </a:ext>
            </a:extLst>
          </p:cNvPr>
          <p:cNvSpPr>
            <a:spLocks noGrp="1"/>
          </p:cNvSpPr>
          <p:nvPr>
            <p:ph idx="1"/>
          </p:nvPr>
        </p:nvSpPr>
        <p:spPr/>
        <p:txBody>
          <a:bodyPr>
            <a:normAutofit/>
          </a:bodyPr>
          <a:lstStyle/>
          <a:p>
            <a:r>
              <a:rPr lang="en-US" sz="2000" u="sng" dirty="0">
                <a:solidFill>
                  <a:srgbClr val="FF0000"/>
                </a:solidFill>
              </a:rPr>
              <a:t>Problem:</a:t>
            </a:r>
            <a:r>
              <a:rPr lang="en-US" sz="2000" dirty="0">
                <a:solidFill>
                  <a:srgbClr val="FF0000"/>
                </a:solidFill>
              </a:rPr>
              <a:t> if the line is not highly shared anymore, wireless broadcasts are counterproductive</a:t>
            </a:r>
          </a:p>
          <a:p>
            <a:pPr lvl="1"/>
            <a:r>
              <a:rPr lang="en-US" sz="1800" dirty="0"/>
              <a:t>Wireless bandwidth is limited. Contention must remain as low as possible</a:t>
            </a:r>
            <a:endParaRPr lang="en-US" sz="1600" dirty="0"/>
          </a:p>
          <a:p>
            <a:r>
              <a:rPr lang="en-US" sz="2000" i="1" u="sng" dirty="0" err="1">
                <a:solidFill>
                  <a:schemeClr val="accent4">
                    <a:lumMod val="75000"/>
                  </a:schemeClr>
                </a:solidFill>
              </a:rPr>
              <a:t>WiDir</a:t>
            </a:r>
            <a:r>
              <a:rPr lang="en-US" sz="2000" i="1" u="sng" dirty="0">
                <a:solidFill>
                  <a:schemeClr val="accent4">
                    <a:lumMod val="75000"/>
                  </a:schemeClr>
                </a:solidFill>
              </a:rPr>
              <a:t> </a:t>
            </a:r>
            <a:r>
              <a:rPr lang="en-US" sz="2000" u="sng" dirty="0">
                <a:solidFill>
                  <a:schemeClr val="accent4">
                    <a:lumMod val="75000"/>
                  </a:schemeClr>
                </a:solidFill>
              </a:rPr>
              <a:t>solution:</a:t>
            </a:r>
            <a:r>
              <a:rPr lang="en-US" sz="2000" dirty="0">
                <a:solidFill>
                  <a:schemeClr val="accent4">
                    <a:lumMod val="75000"/>
                  </a:schemeClr>
                </a:solidFill>
              </a:rPr>
              <a:t> Use update counter </a:t>
            </a:r>
            <a:r>
              <a:rPr lang="en-US" sz="2000" i="1" dirty="0">
                <a:solidFill>
                  <a:schemeClr val="accent4">
                    <a:lumMod val="75000"/>
                  </a:schemeClr>
                </a:solidFill>
              </a:rPr>
              <a:t>(UpdateCount)</a:t>
            </a:r>
            <a:r>
              <a:rPr lang="en-US" sz="2000" dirty="0">
                <a:solidFill>
                  <a:schemeClr val="accent4">
                    <a:lumMod val="75000"/>
                  </a:schemeClr>
                </a:solidFill>
              </a:rPr>
              <a:t> to track number of local accesses to wireless lines</a:t>
            </a:r>
          </a:p>
          <a:p>
            <a:pPr lvl="1"/>
            <a:r>
              <a:rPr lang="en-US" sz="1800" dirty="0"/>
              <a:t>Every time a node receives a wireless update </a:t>
            </a:r>
            <a:r>
              <a:rPr lang="en-US" sz="1800" dirty="0">
                <a:sym typeface="Wingdings" panose="05000000000000000000" pitchFamily="2" charset="2"/>
              </a:rPr>
              <a:t></a:t>
            </a:r>
            <a:r>
              <a:rPr lang="en-US" sz="1800" dirty="0"/>
              <a:t> increments local </a:t>
            </a:r>
            <a:r>
              <a:rPr lang="en-US" sz="1800" i="1" dirty="0"/>
              <a:t>UpdateCount</a:t>
            </a:r>
          </a:p>
          <a:p>
            <a:pPr lvl="1"/>
            <a:r>
              <a:rPr lang="en-US" sz="1800" dirty="0"/>
              <a:t>When the node accesses the line </a:t>
            </a:r>
            <a:r>
              <a:rPr lang="en-US" sz="1800" dirty="0">
                <a:sym typeface="Wingdings" panose="05000000000000000000" pitchFamily="2" charset="2"/>
              </a:rPr>
              <a:t></a:t>
            </a:r>
            <a:r>
              <a:rPr lang="en-US" sz="1800" dirty="0"/>
              <a:t> resets </a:t>
            </a:r>
            <a:r>
              <a:rPr lang="en-US" sz="1800" i="1" dirty="0"/>
              <a:t>UpdateCount</a:t>
            </a:r>
            <a:r>
              <a:rPr lang="en-US" sz="1800" dirty="0"/>
              <a:t> to 0</a:t>
            </a:r>
          </a:p>
          <a:p>
            <a:pPr lvl="1"/>
            <a:r>
              <a:rPr lang="en-US" sz="1800" dirty="0"/>
              <a:t>If </a:t>
            </a:r>
            <a:r>
              <a:rPr lang="en-US" sz="1800" i="1" dirty="0"/>
              <a:t>UpdateCount</a:t>
            </a:r>
            <a:r>
              <a:rPr lang="en-US" sz="1800" dirty="0"/>
              <a:t> reaches threshold </a:t>
            </a:r>
            <a:r>
              <a:rPr lang="en-US" sz="1800" dirty="0">
                <a:sym typeface="Wingdings" panose="05000000000000000000" pitchFamily="2" charset="2"/>
              </a:rPr>
              <a:t></a:t>
            </a:r>
            <a:r>
              <a:rPr lang="en-US" sz="1800" dirty="0"/>
              <a:t> cache invalidates line and notifies directory</a:t>
            </a:r>
            <a:endParaRPr lang="en-US" sz="1800" i="1" dirty="0"/>
          </a:p>
          <a:p>
            <a:pPr lvl="1"/>
            <a:r>
              <a:rPr lang="en-US" sz="1800" dirty="0"/>
              <a:t>When directory receives notification </a:t>
            </a:r>
            <a:r>
              <a:rPr lang="en-US" sz="1800" dirty="0">
                <a:sym typeface="Wingdings" panose="05000000000000000000" pitchFamily="2" charset="2"/>
              </a:rPr>
              <a:t></a:t>
            </a:r>
            <a:r>
              <a:rPr lang="en-US" sz="1800" i="1" dirty="0"/>
              <a:t> </a:t>
            </a:r>
            <a:r>
              <a:rPr lang="en-US" sz="1800" dirty="0"/>
              <a:t>decrements </a:t>
            </a:r>
            <a:r>
              <a:rPr lang="en-US" sz="1800" i="1" dirty="0"/>
              <a:t>SharersCount </a:t>
            </a:r>
          </a:p>
          <a:p>
            <a:pPr lvl="1"/>
            <a:r>
              <a:rPr lang="en-US" sz="1800" dirty="0"/>
              <a:t>If </a:t>
            </a:r>
            <a:r>
              <a:rPr lang="en-US" sz="1800" i="1" dirty="0" err="1"/>
              <a:t>SharersCount</a:t>
            </a:r>
            <a:r>
              <a:rPr lang="en-US" sz="1800" i="1" dirty="0"/>
              <a:t> </a:t>
            </a:r>
            <a:r>
              <a:rPr lang="en-US" sz="1800" dirty="0"/>
              <a:t>below threshold </a:t>
            </a:r>
            <a:r>
              <a:rPr lang="en-US" sz="1800" dirty="0">
                <a:sym typeface="Wingdings" panose="05000000000000000000" pitchFamily="2" charset="2"/>
              </a:rPr>
              <a:t></a:t>
            </a:r>
            <a:r>
              <a:rPr lang="en-US" sz="1800" dirty="0"/>
              <a:t> directory broadcasts message to all sharers, and switch back to wired </a:t>
            </a:r>
            <a:r>
              <a:rPr lang="en-US" sz="1800" i="1" dirty="0"/>
              <a:t>Shared </a:t>
            </a:r>
            <a:r>
              <a:rPr lang="en-US" sz="1800" dirty="0"/>
              <a:t>state</a:t>
            </a:r>
          </a:p>
        </p:txBody>
      </p:sp>
      <p:sp>
        <p:nvSpPr>
          <p:cNvPr id="3" name="Title 2">
            <a:extLst>
              <a:ext uri="{FF2B5EF4-FFF2-40B4-BE49-F238E27FC236}">
                <a16:creationId xmlns:a16="http://schemas.microsoft.com/office/drawing/2014/main" id="{201BBE28-CC84-4D48-BF4B-B6EBF882DB20}"/>
              </a:ext>
            </a:extLst>
          </p:cNvPr>
          <p:cNvSpPr>
            <a:spLocks noGrp="1"/>
          </p:cNvSpPr>
          <p:nvPr>
            <p:ph type="title"/>
          </p:nvPr>
        </p:nvSpPr>
        <p:spPr/>
        <p:txBody>
          <a:bodyPr/>
          <a:lstStyle/>
          <a:p>
            <a:r>
              <a:rPr lang="en-US" i="1" dirty="0" err="1"/>
              <a:t>WiDir</a:t>
            </a:r>
            <a:r>
              <a:rPr lang="en-US" dirty="0"/>
              <a:t>:</a:t>
            </a:r>
            <a:r>
              <a:rPr lang="en-US" i="1" dirty="0"/>
              <a:t> </a:t>
            </a:r>
            <a:r>
              <a:rPr lang="en-US" dirty="0"/>
              <a:t>Switching </a:t>
            </a:r>
            <a:r>
              <a:rPr lang="en-US" dirty="0" err="1"/>
              <a:t>Wired</a:t>
            </a:r>
            <a:r>
              <a:rPr lang="en-US" dirty="0" err="1">
                <a:latin typeface="Segoe UI Symbol" panose="020B0502040204020203" pitchFamily="34" charset="0"/>
                <a:ea typeface="Segoe UI Symbol" panose="020B0502040204020203" pitchFamily="34" charset="0"/>
              </a:rPr>
              <a:t>⟸</a:t>
            </a:r>
            <a:r>
              <a:rPr lang="en-US" dirty="0" err="1"/>
              <a:t>Wireless</a:t>
            </a:r>
            <a:endParaRPr lang="en-US" i="1" dirty="0"/>
          </a:p>
        </p:txBody>
      </p:sp>
      <p:sp>
        <p:nvSpPr>
          <p:cNvPr id="4" name="Date Placeholder 3">
            <a:extLst>
              <a:ext uri="{FF2B5EF4-FFF2-40B4-BE49-F238E27FC236}">
                <a16:creationId xmlns:a16="http://schemas.microsoft.com/office/drawing/2014/main" id="{F45DA395-CBE3-4CB4-B844-B408371989B7}"/>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1A70A28-F3EB-49D4-AF3A-611764B1F3F4}"/>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44D7796E-92B4-4A33-9C55-975BF0F7F55D}"/>
              </a:ext>
            </a:extLst>
          </p:cNvPr>
          <p:cNvSpPr>
            <a:spLocks noGrp="1"/>
          </p:cNvSpPr>
          <p:nvPr>
            <p:ph type="sldNum" sz="quarter" idx="12"/>
          </p:nvPr>
        </p:nvSpPr>
        <p:spPr/>
        <p:txBody>
          <a:bodyPr/>
          <a:lstStyle/>
          <a:p>
            <a:fld id="{22DECF6A-13F7-418C-BBFC-95033FFCD5F1}" type="slidenum">
              <a:rPr lang="en-US" noProof="1" smtClean="0"/>
              <a:pPr/>
              <a:t>11</a:t>
            </a:fld>
            <a:endParaRPr lang="en-US" noProof="1"/>
          </a:p>
        </p:txBody>
      </p:sp>
    </p:spTree>
    <p:extLst>
      <p:ext uri="{BB962C8B-B14F-4D97-AF65-F5344CB8AC3E}">
        <p14:creationId xmlns:p14="http://schemas.microsoft.com/office/powerpoint/2010/main" val="232524477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01DFEFE-1651-401C-822B-5D11C8789A23}"/>
              </a:ext>
            </a:extLst>
          </p:cNvPr>
          <p:cNvSpPr>
            <a:spLocks noGrp="1"/>
          </p:cNvSpPr>
          <p:nvPr>
            <p:ph idx="1"/>
          </p:nvPr>
        </p:nvSpPr>
        <p:spPr/>
        <p:txBody>
          <a:bodyPr/>
          <a:lstStyle/>
          <a:p>
            <a:r>
              <a:rPr lang="en-US" sz="2400" dirty="0">
                <a:cs typeface="Calibri"/>
              </a:rPr>
              <a:t>Cycle-level architectural simulations using SST</a:t>
            </a:r>
          </a:p>
          <a:p>
            <a:pPr lvl="1"/>
            <a:r>
              <a:rPr lang="en-US" dirty="0">
                <a:cs typeface="Calibri"/>
              </a:rPr>
              <a:t>64 out-of-order cores</a:t>
            </a:r>
          </a:p>
          <a:p>
            <a:pPr lvl="1"/>
            <a:r>
              <a:rPr lang="en-US" dirty="0">
                <a:cs typeface="Calibri"/>
              </a:rPr>
              <a:t>Inclusive 2-level cache</a:t>
            </a:r>
          </a:p>
          <a:p>
            <a:pPr lvl="1"/>
            <a:r>
              <a:rPr lang="en-US" dirty="0">
                <a:cs typeface="Calibri"/>
              </a:rPr>
              <a:t>2D mesh wired network (1 cycle/hop) + wireless network (20 Gbps)</a:t>
            </a:r>
          </a:p>
          <a:p>
            <a:r>
              <a:rPr lang="en-US" sz="2400" dirty="0">
                <a:cs typeface="Calibri"/>
              </a:rPr>
              <a:t>Applications </a:t>
            </a:r>
          </a:p>
          <a:p>
            <a:pPr lvl="1"/>
            <a:r>
              <a:rPr lang="en-US" dirty="0">
                <a:cs typeface="Calibri"/>
              </a:rPr>
              <a:t>20 benchmarks from SPLASH-3 and PARSEC suites</a:t>
            </a:r>
          </a:p>
          <a:p>
            <a:pPr lvl="1"/>
            <a:r>
              <a:rPr lang="en-US" dirty="0">
                <a:cs typeface="Calibri"/>
              </a:rPr>
              <a:t>Multiple domain: Scientific computing, computer vision, kernels, etc.</a:t>
            </a:r>
            <a:endParaRPr lang="en-US" dirty="0"/>
          </a:p>
        </p:txBody>
      </p:sp>
      <p:sp>
        <p:nvSpPr>
          <p:cNvPr id="3" name="Title 2">
            <a:extLst>
              <a:ext uri="{FF2B5EF4-FFF2-40B4-BE49-F238E27FC236}">
                <a16:creationId xmlns:a16="http://schemas.microsoft.com/office/drawing/2014/main" id="{CB67D8CD-2835-4EBC-B648-AFB7BAC1167A}"/>
              </a:ext>
            </a:extLst>
          </p:cNvPr>
          <p:cNvSpPr>
            <a:spLocks noGrp="1"/>
          </p:cNvSpPr>
          <p:nvPr>
            <p:ph type="title"/>
          </p:nvPr>
        </p:nvSpPr>
        <p:spPr/>
        <p:txBody>
          <a:bodyPr/>
          <a:lstStyle/>
          <a:p>
            <a:r>
              <a:rPr lang="en-US" i="1" dirty="0" err="1"/>
              <a:t>WiDir</a:t>
            </a:r>
            <a:r>
              <a:rPr lang="en-US" dirty="0"/>
              <a:t>: Evaluation Methodology</a:t>
            </a:r>
            <a:endParaRPr lang="en-US" i="1" dirty="0"/>
          </a:p>
        </p:txBody>
      </p:sp>
      <p:sp>
        <p:nvSpPr>
          <p:cNvPr id="4" name="Date Placeholder 3">
            <a:extLst>
              <a:ext uri="{FF2B5EF4-FFF2-40B4-BE49-F238E27FC236}">
                <a16:creationId xmlns:a16="http://schemas.microsoft.com/office/drawing/2014/main" id="{298B6632-52D5-49B9-8CE3-C56199477FA2}"/>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B97F8EBB-77C4-4F1C-92BB-91BBD59A7F14}"/>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78E8F6-02DC-4A37-9A22-B7E5781462F4}"/>
              </a:ext>
            </a:extLst>
          </p:cNvPr>
          <p:cNvSpPr>
            <a:spLocks noGrp="1"/>
          </p:cNvSpPr>
          <p:nvPr>
            <p:ph type="sldNum" sz="quarter" idx="12"/>
          </p:nvPr>
        </p:nvSpPr>
        <p:spPr/>
        <p:txBody>
          <a:bodyPr/>
          <a:lstStyle/>
          <a:p>
            <a:fld id="{22DECF6A-13F7-418C-BBFC-95033FFCD5F1}" type="slidenum">
              <a:rPr lang="en-US" noProof="1" smtClean="0"/>
              <a:pPr/>
              <a:t>12</a:t>
            </a:fld>
            <a:endParaRPr lang="en-US" noProof="1"/>
          </a:p>
        </p:txBody>
      </p:sp>
    </p:spTree>
    <p:extLst>
      <p:ext uri="{BB962C8B-B14F-4D97-AF65-F5344CB8AC3E}">
        <p14:creationId xmlns:p14="http://schemas.microsoft.com/office/powerpoint/2010/main" val="357778015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F8D6A7-7B3D-4C0F-A879-E7108E57A7B0}"/>
              </a:ext>
            </a:extLst>
          </p:cNvPr>
          <p:cNvSpPr>
            <a:spLocks noGrp="1"/>
          </p:cNvSpPr>
          <p:nvPr>
            <p:ph idx="1"/>
          </p:nvPr>
        </p:nvSpPr>
        <p:spPr>
          <a:xfrm>
            <a:off x="336499" y="3601425"/>
            <a:ext cx="8471002" cy="1000301"/>
          </a:xfrm>
        </p:spPr>
        <p:txBody>
          <a:bodyPr>
            <a:normAutofit/>
          </a:bodyPr>
          <a:lstStyle/>
          <a:p>
            <a:pPr>
              <a:buFont typeface="Segoe UI Symbol" panose="020B0502040204020203" pitchFamily="34" charset="0"/>
              <a:buChar char="✘"/>
            </a:pPr>
            <a:r>
              <a:rPr lang="en-US" sz="2100" dirty="0">
                <a:solidFill>
                  <a:srgbClr val="FF0000"/>
                </a:solidFill>
                <a:cs typeface="Calibri"/>
              </a:rPr>
              <a:t>In </a:t>
            </a:r>
            <a:r>
              <a:rPr lang="en-US" sz="2100" i="1" dirty="0">
                <a:solidFill>
                  <a:srgbClr val="FF0000"/>
                </a:solidFill>
                <a:cs typeface="Calibri"/>
              </a:rPr>
              <a:t>Baseline</a:t>
            </a:r>
            <a:r>
              <a:rPr lang="en-US" sz="2100" dirty="0">
                <a:solidFill>
                  <a:srgbClr val="FF0000"/>
                </a:solidFill>
                <a:cs typeface="Calibri"/>
              </a:rPr>
              <a:t>, many cycles are wasted to memory stalls</a:t>
            </a:r>
          </a:p>
          <a:p>
            <a:pPr>
              <a:buFont typeface="Wingdings" panose="05000000000000000000" pitchFamily="2" charset="2"/>
              <a:buChar char="ü"/>
            </a:pPr>
            <a:r>
              <a:rPr lang="en-US" sz="2100" i="1" dirty="0" err="1"/>
              <a:t>WiDir</a:t>
            </a:r>
            <a:r>
              <a:rPr lang="en-US" sz="2100" dirty="0"/>
              <a:t> reduces mem stall cycles in many applications </a:t>
            </a:r>
            <a:r>
              <a:rPr lang="en-US" sz="2100" dirty="0">
                <a:solidFill>
                  <a:schemeClr val="accent6">
                    <a:lumMod val="75000"/>
                  </a:schemeClr>
                </a:solidFill>
              </a:rPr>
              <a:t>(1/3 on average)</a:t>
            </a:r>
          </a:p>
        </p:txBody>
      </p:sp>
      <p:sp>
        <p:nvSpPr>
          <p:cNvPr id="3" name="Title 2">
            <a:extLst>
              <a:ext uri="{FF2B5EF4-FFF2-40B4-BE49-F238E27FC236}">
                <a16:creationId xmlns:a16="http://schemas.microsoft.com/office/drawing/2014/main" id="{5552E0D1-FA07-4EB0-88B7-0A370E831171}"/>
              </a:ext>
            </a:extLst>
          </p:cNvPr>
          <p:cNvSpPr>
            <a:spLocks noGrp="1"/>
          </p:cNvSpPr>
          <p:nvPr>
            <p:ph type="title"/>
          </p:nvPr>
        </p:nvSpPr>
        <p:spPr/>
        <p:txBody>
          <a:bodyPr/>
          <a:lstStyle/>
          <a:p>
            <a:r>
              <a:rPr lang="en-US" i="1" dirty="0" err="1"/>
              <a:t>WiDir</a:t>
            </a:r>
            <a:r>
              <a:rPr lang="en-US" dirty="0"/>
              <a:t>: Execution Time</a:t>
            </a:r>
          </a:p>
        </p:txBody>
      </p:sp>
      <p:sp>
        <p:nvSpPr>
          <p:cNvPr id="4" name="Date Placeholder 3">
            <a:extLst>
              <a:ext uri="{FF2B5EF4-FFF2-40B4-BE49-F238E27FC236}">
                <a16:creationId xmlns:a16="http://schemas.microsoft.com/office/drawing/2014/main" id="{92CA545E-9BD8-4FB7-B531-E2BE9A50BE5E}"/>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2F3948AA-F4CD-4C4E-91AD-BCBE10BBD05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5B6653F9-5669-4DFE-99AA-0489935F97DA}"/>
              </a:ext>
            </a:extLst>
          </p:cNvPr>
          <p:cNvSpPr>
            <a:spLocks noGrp="1"/>
          </p:cNvSpPr>
          <p:nvPr>
            <p:ph type="sldNum" sz="quarter" idx="12"/>
          </p:nvPr>
        </p:nvSpPr>
        <p:spPr/>
        <p:txBody>
          <a:bodyPr/>
          <a:lstStyle/>
          <a:p>
            <a:fld id="{22DECF6A-13F7-418C-BBFC-95033FFCD5F1}" type="slidenum">
              <a:rPr lang="en-US" noProof="1" smtClean="0"/>
              <a:pPr/>
              <a:t>13</a:t>
            </a:fld>
            <a:endParaRPr lang="en-US" noProof="1"/>
          </a:p>
        </p:txBody>
      </p:sp>
      <p:pic>
        <p:nvPicPr>
          <p:cNvPr id="11" name="Picture 10">
            <a:extLst>
              <a:ext uri="{FF2B5EF4-FFF2-40B4-BE49-F238E27FC236}">
                <a16:creationId xmlns:a16="http://schemas.microsoft.com/office/drawing/2014/main" id="{25454505-9171-4830-AB49-B9111083DC44}"/>
              </a:ext>
            </a:extLst>
          </p:cNvPr>
          <p:cNvPicPr>
            <a:picLocks noChangeAspect="1"/>
          </p:cNvPicPr>
          <p:nvPr/>
        </p:nvPicPr>
        <p:blipFill>
          <a:blip r:embed="rId3"/>
          <a:stretch>
            <a:fillRect/>
          </a:stretch>
        </p:blipFill>
        <p:spPr>
          <a:xfrm>
            <a:off x="2336951" y="1114355"/>
            <a:ext cx="4470099" cy="2258863"/>
          </a:xfrm>
          <a:prstGeom prst="rect">
            <a:avLst/>
          </a:prstGeom>
        </p:spPr>
      </p:pic>
      <p:cxnSp>
        <p:nvCxnSpPr>
          <p:cNvPr id="13" name="Straight Arrow Connector 12">
            <a:extLst>
              <a:ext uri="{FF2B5EF4-FFF2-40B4-BE49-F238E27FC236}">
                <a16:creationId xmlns:a16="http://schemas.microsoft.com/office/drawing/2014/main" id="{BEEEFE4B-04AE-4E8F-BF92-5C1FE2EB44D6}"/>
              </a:ext>
            </a:extLst>
          </p:cNvPr>
          <p:cNvCxnSpPr>
            <a:cxnSpLocks/>
          </p:cNvCxnSpPr>
          <p:nvPr/>
        </p:nvCxnSpPr>
        <p:spPr>
          <a:xfrm flipV="1">
            <a:off x="6876828" y="1483989"/>
            <a:ext cx="0" cy="274320"/>
          </a:xfrm>
          <a:prstGeom prst="straightConnector1">
            <a:avLst/>
          </a:prstGeom>
          <a:ln w="28575">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B45F17F-0F3A-41BC-99EC-75A45094E702}"/>
              </a:ext>
            </a:extLst>
          </p:cNvPr>
          <p:cNvSpPr txBox="1"/>
          <p:nvPr/>
        </p:nvSpPr>
        <p:spPr>
          <a:xfrm>
            <a:off x="6862171" y="1427802"/>
            <a:ext cx="678416" cy="368258"/>
          </a:xfrm>
          <a:prstGeom prst="rect">
            <a:avLst/>
          </a:prstGeom>
          <a:noFill/>
        </p:spPr>
        <p:txBody>
          <a:bodyPr wrap="square" rtlCol="0">
            <a:spAutoFit/>
          </a:bodyPr>
          <a:lstStyle/>
          <a:p>
            <a:r>
              <a:rPr lang="en-US" b="1" dirty="0">
                <a:solidFill>
                  <a:srgbClr val="548235"/>
                </a:solidFill>
              </a:rPr>
              <a:t>22%</a:t>
            </a:r>
          </a:p>
        </p:txBody>
      </p:sp>
    </p:spTree>
    <p:extLst>
      <p:ext uri="{BB962C8B-B14F-4D97-AF65-F5344CB8AC3E}">
        <p14:creationId xmlns:p14="http://schemas.microsoft.com/office/powerpoint/2010/main" val="246064801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9D41938-D931-466A-9BE2-4DAE75D75F94}"/>
              </a:ext>
            </a:extLst>
          </p:cNvPr>
          <p:cNvSpPr>
            <a:spLocks noGrp="1"/>
          </p:cNvSpPr>
          <p:nvPr>
            <p:ph idx="1"/>
          </p:nvPr>
        </p:nvSpPr>
        <p:spPr/>
        <p:txBody>
          <a:bodyPr>
            <a:normAutofit lnSpcReduction="10000"/>
          </a:bodyPr>
          <a:lstStyle/>
          <a:p>
            <a:r>
              <a:rPr lang="en-US" dirty="0"/>
              <a:t>Description of all possible state transitions</a:t>
            </a:r>
          </a:p>
          <a:p>
            <a:r>
              <a:rPr lang="en-US" dirty="0"/>
              <a:t>Acknowledgment mechanism</a:t>
            </a:r>
          </a:p>
          <a:p>
            <a:r>
              <a:rPr lang="en-US" dirty="0"/>
              <a:t>Jamming mechanism</a:t>
            </a:r>
          </a:p>
          <a:p>
            <a:r>
              <a:rPr lang="en-US" dirty="0"/>
              <a:t>Further analysis on…</a:t>
            </a:r>
          </a:p>
          <a:p>
            <a:pPr lvl="1"/>
            <a:r>
              <a:rPr lang="en-US" dirty="0"/>
              <a:t>Data sharing</a:t>
            </a:r>
          </a:p>
          <a:p>
            <a:pPr lvl="1"/>
            <a:r>
              <a:rPr lang="en-US" dirty="0"/>
              <a:t>Cache misses</a:t>
            </a:r>
          </a:p>
          <a:p>
            <a:pPr lvl="1"/>
            <a:r>
              <a:rPr lang="en-US" dirty="0"/>
              <a:t>Distribution of wired network hops</a:t>
            </a:r>
          </a:p>
          <a:p>
            <a:pPr lvl="1"/>
            <a:r>
              <a:rPr lang="en-US" dirty="0"/>
              <a:t>Power, energy and area consumption</a:t>
            </a:r>
          </a:p>
          <a:p>
            <a:pPr lvl="1"/>
            <a:r>
              <a:rPr lang="en-US" dirty="0"/>
              <a:t>Sensitivity of architectural parameters</a:t>
            </a:r>
          </a:p>
          <a:p>
            <a:pPr lvl="1"/>
            <a:r>
              <a:rPr lang="en-US" dirty="0"/>
              <a:t>Scalability</a:t>
            </a:r>
          </a:p>
        </p:txBody>
      </p:sp>
      <p:sp>
        <p:nvSpPr>
          <p:cNvPr id="3" name="Title 2">
            <a:extLst>
              <a:ext uri="{FF2B5EF4-FFF2-40B4-BE49-F238E27FC236}">
                <a16:creationId xmlns:a16="http://schemas.microsoft.com/office/drawing/2014/main" id="{4628C4A7-4CEB-41AD-A236-8A8E62DAED64}"/>
              </a:ext>
            </a:extLst>
          </p:cNvPr>
          <p:cNvSpPr>
            <a:spLocks noGrp="1"/>
          </p:cNvSpPr>
          <p:nvPr>
            <p:ph type="title"/>
          </p:nvPr>
        </p:nvSpPr>
        <p:spPr/>
        <p:txBody>
          <a:bodyPr/>
          <a:lstStyle/>
          <a:p>
            <a:r>
              <a:rPr lang="en-US" i="1" dirty="0" err="1"/>
              <a:t>WiDir</a:t>
            </a:r>
            <a:r>
              <a:rPr lang="en-US" dirty="0"/>
              <a:t>: Also in the Paper…</a:t>
            </a:r>
            <a:endParaRPr lang="en-US" i="1" dirty="0"/>
          </a:p>
        </p:txBody>
      </p:sp>
      <p:sp>
        <p:nvSpPr>
          <p:cNvPr id="4" name="Date Placeholder 3">
            <a:extLst>
              <a:ext uri="{FF2B5EF4-FFF2-40B4-BE49-F238E27FC236}">
                <a16:creationId xmlns:a16="http://schemas.microsoft.com/office/drawing/2014/main" id="{A7D233CD-7D89-4088-BEE7-CCA188124E36}"/>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FE188205-90DD-4803-8EA2-EF0EDDD80239}"/>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B4F5ABAC-BBB4-4C12-8116-9585386031C7}"/>
              </a:ext>
            </a:extLst>
          </p:cNvPr>
          <p:cNvSpPr>
            <a:spLocks noGrp="1"/>
          </p:cNvSpPr>
          <p:nvPr>
            <p:ph type="sldNum" sz="quarter" idx="12"/>
          </p:nvPr>
        </p:nvSpPr>
        <p:spPr/>
        <p:txBody>
          <a:bodyPr/>
          <a:lstStyle/>
          <a:p>
            <a:fld id="{22DECF6A-13F7-418C-BBFC-95033FFCD5F1}" type="slidenum">
              <a:rPr lang="en-US" noProof="1" smtClean="0"/>
              <a:pPr/>
              <a:t>14</a:t>
            </a:fld>
            <a:endParaRPr lang="en-US" noProof="1"/>
          </a:p>
        </p:txBody>
      </p:sp>
    </p:spTree>
    <p:extLst>
      <p:ext uri="{BB962C8B-B14F-4D97-AF65-F5344CB8AC3E}">
        <p14:creationId xmlns:p14="http://schemas.microsoft.com/office/powerpoint/2010/main" val="1839681911"/>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BADD57-16A0-489A-9598-C6EBEDF275F9}"/>
              </a:ext>
            </a:extLst>
          </p:cNvPr>
          <p:cNvSpPr>
            <a:spLocks noGrp="1"/>
          </p:cNvSpPr>
          <p:nvPr>
            <p:ph type="title"/>
          </p:nvPr>
        </p:nvSpPr>
        <p:spPr/>
        <p:txBody>
          <a:bodyPr/>
          <a:lstStyle/>
          <a:p>
            <a:r>
              <a:rPr lang="en-US" i="1" dirty="0" err="1"/>
              <a:t>WiDir</a:t>
            </a:r>
            <a:r>
              <a:rPr lang="en-US" dirty="0"/>
              <a:t>: Conclusions</a:t>
            </a:r>
            <a:endParaRPr lang="en-US" i="1" dirty="0"/>
          </a:p>
        </p:txBody>
      </p:sp>
      <p:sp>
        <p:nvSpPr>
          <p:cNvPr id="4" name="Date Placeholder 3">
            <a:extLst>
              <a:ext uri="{FF2B5EF4-FFF2-40B4-BE49-F238E27FC236}">
                <a16:creationId xmlns:a16="http://schemas.microsoft.com/office/drawing/2014/main" id="{9F046ECC-1C5F-4118-8010-13A8E4238EB7}"/>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4B490713-C7F2-47D4-B970-494E53BD079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423C839-8325-4030-B2B6-2D805FFDE4D7}"/>
              </a:ext>
            </a:extLst>
          </p:cNvPr>
          <p:cNvSpPr>
            <a:spLocks noGrp="1"/>
          </p:cNvSpPr>
          <p:nvPr>
            <p:ph type="sldNum" sz="quarter" idx="12"/>
          </p:nvPr>
        </p:nvSpPr>
        <p:spPr/>
        <p:txBody>
          <a:bodyPr/>
          <a:lstStyle/>
          <a:p>
            <a:fld id="{22DECF6A-13F7-418C-BBFC-95033FFCD5F1}" type="slidenum">
              <a:rPr lang="en-US" noProof="1" smtClean="0"/>
              <a:pPr/>
              <a:t>15</a:t>
            </a:fld>
            <a:endParaRPr lang="en-US" noProof="1"/>
          </a:p>
        </p:txBody>
      </p:sp>
      <p:sp>
        <p:nvSpPr>
          <p:cNvPr id="7" name="TextBox 6">
            <a:extLst>
              <a:ext uri="{FF2B5EF4-FFF2-40B4-BE49-F238E27FC236}">
                <a16:creationId xmlns:a16="http://schemas.microsoft.com/office/drawing/2014/main" id="{51A3EB7B-6E01-4BC3-B951-DE74462BAA8F}"/>
              </a:ext>
            </a:extLst>
          </p:cNvPr>
          <p:cNvSpPr txBox="1"/>
          <p:nvPr/>
        </p:nvSpPr>
        <p:spPr>
          <a:xfrm>
            <a:off x="3365770" y="3248248"/>
            <a:ext cx="2402732" cy="646331"/>
          </a:xfrm>
          <a:prstGeom prst="rect">
            <a:avLst/>
          </a:prstGeom>
          <a:noFill/>
        </p:spPr>
        <p:txBody>
          <a:bodyPr wrap="square" rtlCol="0">
            <a:spAutoFit/>
          </a:bodyPr>
          <a:lstStyle/>
          <a:p>
            <a:r>
              <a:rPr lang="en-US" sz="3600" b="1" i="1" dirty="0">
                <a:solidFill>
                  <a:schemeClr val="accent5">
                    <a:lumMod val="50000"/>
                  </a:schemeClr>
                </a:solidFill>
              </a:rPr>
              <a:t>Thank you!</a:t>
            </a:r>
            <a:endParaRPr lang="en-US" sz="3600" b="1" dirty="0">
              <a:solidFill>
                <a:schemeClr val="accent5">
                  <a:lumMod val="50000"/>
                </a:schemeClr>
              </a:solidFill>
            </a:endParaRPr>
          </a:p>
        </p:txBody>
      </p:sp>
      <p:sp>
        <p:nvSpPr>
          <p:cNvPr id="9" name="Content Placeholder 1">
            <a:extLst>
              <a:ext uri="{FF2B5EF4-FFF2-40B4-BE49-F238E27FC236}">
                <a16:creationId xmlns:a16="http://schemas.microsoft.com/office/drawing/2014/main" id="{A8504984-F71E-4C3B-886B-9F25645EEA60}"/>
              </a:ext>
            </a:extLst>
          </p:cNvPr>
          <p:cNvSpPr txBox="1">
            <a:spLocks/>
          </p:cNvSpPr>
          <p:nvPr/>
        </p:nvSpPr>
        <p:spPr>
          <a:xfrm>
            <a:off x="336499" y="4018147"/>
            <a:ext cx="8671314" cy="1147241"/>
          </a:xfrm>
          <a:prstGeom prst="rect">
            <a:avLst/>
          </a:prstGeom>
        </p:spPr>
        <p:txBody>
          <a:bodyPr wrap="square">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400" b="1"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5pPr>
            <a:lvl6pPr marL="1885950" marR="0" indent="-171450" algn="l" defTabSz="685800" rtl="0" eaLnBrk="1" fontAlgn="auto" latinLnBrk="0" hangingPunct="1">
              <a:lnSpc>
                <a:spcPct val="90000"/>
              </a:lnSpc>
              <a:spcBef>
                <a:spcPts val="375"/>
              </a:spcBef>
              <a:spcAft>
                <a:spcPts val="0"/>
              </a:spcAft>
              <a:buClrTx/>
              <a:buSzTx/>
              <a:buFont typeface="Arial" panose="020B0604020202020204" pitchFamily="34" charset="0"/>
              <a:buChar char="•"/>
              <a:tabLst/>
              <a:defRPr sz="2000" b="1"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9pPr>
          </a:lstStyle>
          <a:p>
            <a:pPr marL="0" indent="0" algn="ctr">
              <a:buNone/>
            </a:pPr>
            <a:r>
              <a:rPr lang="en-US" sz="1800" i="1" dirty="0">
                <a:cs typeface="Calibri"/>
              </a:rPr>
              <a:t>Presenter:</a:t>
            </a:r>
            <a:r>
              <a:rPr lang="en-US" sz="1800" b="0" i="1" dirty="0">
                <a:cs typeface="Calibri"/>
              </a:rPr>
              <a:t> Antonio Franques – </a:t>
            </a:r>
            <a:r>
              <a:rPr lang="en-US" sz="1800" b="0" i="1" dirty="0">
                <a:cs typeface="Calibri"/>
                <a:hlinkClick r:id="rId3"/>
              </a:rPr>
              <a:t>franque2@illinois</a:t>
            </a:r>
            <a:r>
              <a:rPr lang="en-US" sz="1800" b="0" i="1">
                <a:cs typeface="Calibri"/>
                <a:hlinkClick r:id="rId3"/>
              </a:rPr>
              <a:t>.edu</a:t>
            </a:r>
            <a:endParaRPr lang="en-US" sz="1800" i="1" dirty="0">
              <a:solidFill>
                <a:schemeClr val="accent4">
                  <a:lumMod val="50000"/>
                </a:schemeClr>
              </a:solidFill>
              <a:cs typeface="Calibri"/>
            </a:endParaRPr>
          </a:p>
          <a:p>
            <a:pPr marL="0" indent="0" algn="ctr">
              <a:buNone/>
            </a:pPr>
            <a:r>
              <a:rPr lang="en-US" sz="1400" b="0" i="1" dirty="0">
                <a:cs typeface="Calibri"/>
              </a:rPr>
              <a:t>This presentation and recording belong to the authors. No distribution is allowed without the authors' permission.</a:t>
            </a:r>
          </a:p>
        </p:txBody>
      </p:sp>
      <p:sp>
        <p:nvSpPr>
          <p:cNvPr id="13" name="Content Placeholder 1">
            <a:extLst>
              <a:ext uri="{FF2B5EF4-FFF2-40B4-BE49-F238E27FC236}">
                <a16:creationId xmlns:a16="http://schemas.microsoft.com/office/drawing/2014/main" id="{6AC2E9FD-9367-408F-841A-EFA9C4AE48B3}"/>
              </a:ext>
            </a:extLst>
          </p:cNvPr>
          <p:cNvSpPr txBox="1">
            <a:spLocks/>
          </p:cNvSpPr>
          <p:nvPr/>
        </p:nvSpPr>
        <p:spPr>
          <a:xfrm>
            <a:off x="336499" y="1016813"/>
            <a:ext cx="8471002" cy="3615910"/>
          </a:xfrm>
          <a:prstGeom prst="rect">
            <a:avLst/>
          </a:prstGeom>
        </p:spPr>
        <p:txBody>
          <a:bodyPr wrap="square">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400" b="1"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5pPr>
            <a:lvl6pPr marL="1885950" marR="0" indent="-171450" algn="l" defTabSz="685800" rtl="0" eaLnBrk="1" fontAlgn="auto" latinLnBrk="0" hangingPunct="1">
              <a:lnSpc>
                <a:spcPct val="90000"/>
              </a:lnSpc>
              <a:spcBef>
                <a:spcPts val="375"/>
              </a:spcBef>
              <a:spcAft>
                <a:spcPts val="0"/>
              </a:spcAft>
              <a:buClrTx/>
              <a:buSzTx/>
              <a:buFont typeface="Arial" panose="020B0604020202020204" pitchFamily="34" charset="0"/>
              <a:buChar char="•"/>
              <a:tabLst/>
              <a:defRPr sz="2000" b="1"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9pPr>
          </a:lstStyle>
          <a:p>
            <a:pPr marL="0" indent="0">
              <a:lnSpc>
                <a:spcPct val="100000"/>
              </a:lnSpc>
              <a:buNone/>
            </a:pPr>
            <a:r>
              <a:rPr lang="en-US" sz="2200" i="1" dirty="0" err="1">
                <a:solidFill>
                  <a:schemeClr val="accent6">
                    <a:lumMod val="75000"/>
                  </a:schemeClr>
                </a:solidFill>
              </a:rPr>
              <a:t>WiDir</a:t>
            </a:r>
            <a:r>
              <a:rPr lang="en-US" sz="2200" i="1" dirty="0"/>
              <a:t> </a:t>
            </a:r>
            <a:r>
              <a:rPr lang="en-US" sz="2200" dirty="0"/>
              <a:t>is a directory cache coherence protocol augmented with wireless transactions for highly shared data </a:t>
            </a:r>
          </a:p>
          <a:p>
            <a:pPr lvl="1">
              <a:lnSpc>
                <a:spcPct val="100000"/>
              </a:lnSpc>
              <a:buFont typeface="Wingdings" panose="05000000000000000000" pitchFamily="2" charset="2"/>
              <a:buChar char=""/>
            </a:pPr>
            <a:r>
              <a:rPr lang="en-US" dirty="0"/>
              <a:t> Leverages per-line directory information to identify highly-shared data</a:t>
            </a:r>
          </a:p>
          <a:p>
            <a:pPr lvl="1">
              <a:lnSpc>
                <a:spcPct val="100000"/>
              </a:lnSpc>
              <a:buFont typeface="Wingdings" panose="05000000000000000000" pitchFamily="2" charset="2"/>
              <a:buChar char=""/>
            </a:pPr>
            <a:r>
              <a:rPr lang="en-US" dirty="0"/>
              <a:t> Uses an additional state called </a:t>
            </a:r>
            <a:r>
              <a:rPr lang="en-US" i="1" dirty="0"/>
              <a:t>Wireless </a:t>
            </a:r>
            <a:r>
              <a:rPr lang="en-US" dirty="0"/>
              <a:t>to update sharers upon a write</a:t>
            </a:r>
            <a:endParaRPr lang="en-US" i="1" dirty="0"/>
          </a:p>
          <a:p>
            <a:pPr lvl="1">
              <a:lnSpc>
                <a:spcPct val="100000"/>
              </a:lnSpc>
              <a:buFont typeface="Wingdings" panose="05000000000000000000" pitchFamily="2" charset="2"/>
              <a:buChar char=""/>
            </a:pPr>
            <a:r>
              <a:rPr lang="en-US" dirty="0"/>
              <a:t> Has 2 networks (</a:t>
            </a:r>
            <a:r>
              <a:rPr lang="en-US" dirty="0" err="1"/>
              <a:t>wired+wireless</a:t>
            </a:r>
            <a:r>
              <a:rPr lang="en-US" dirty="0"/>
              <a:t>) and a single distributed directory</a:t>
            </a:r>
          </a:p>
          <a:p>
            <a:pPr lvl="1">
              <a:lnSpc>
                <a:spcPct val="100000"/>
              </a:lnSpc>
              <a:buFont typeface="Wingdings" panose="05000000000000000000" pitchFamily="2" charset="2"/>
              <a:buChar char=""/>
            </a:pPr>
            <a:r>
              <a:rPr lang="en-US" dirty="0"/>
              <a:t> Lines dynamically transition </a:t>
            </a:r>
            <a:r>
              <a:rPr lang="en-US" dirty="0" err="1"/>
              <a:t>wired⟺wireless</a:t>
            </a:r>
            <a:r>
              <a:rPr lang="en-US" dirty="0"/>
              <a:t> based on access patterns</a:t>
            </a:r>
          </a:p>
        </p:txBody>
      </p:sp>
    </p:spTree>
    <p:extLst>
      <p:ext uri="{BB962C8B-B14F-4D97-AF65-F5344CB8AC3E}">
        <p14:creationId xmlns:p14="http://schemas.microsoft.com/office/powerpoint/2010/main" val="77973743"/>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83B5D0-C2C0-49F6-BBF8-AB1C705BF499}"/>
              </a:ext>
            </a:extLst>
          </p:cNvPr>
          <p:cNvSpPr>
            <a:spLocks noGrp="1"/>
          </p:cNvSpPr>
          <p:nvPr>
            <p:ph idx="1"/>
          </p:nvPr>
        </p:nvSpPr>
        <p:spPr/>
        <p:txBody>
          <a:bodyPr/>
          <a:lstStyle/>
          <a:p>
            <a:r>
              <a:rPr lang="de-DE" dirty="0"/>
              <a:t>Current trends are leading to larger manycores</a:t>
            </a:r>
          </a:p>
          <a:p>
            <a:r>
              <a:rPr lang="de-DE" dirty="0">
                <a:solidFill>
                  <a:schemeClr val="accent6">
                    <a:lumMod val="75000"/>
                  </a:schemeClr>
                </a:solidFill>
              </a:rPr>
              <a:t>Wireless on-chip communication </a:t>
            </a:r>
            <a:r>
              <a:rPr lang="de-DE" dirty="0"/>
              <a:t>holds promise for the implementation of fast networks for these multiprocessors</a:t>
            </a:r>
          </a:p>
          <a:p>
            <a:r>
              <a:rPr lang="de-DE" dirty="0"/>
              <a:t>In complement of a wired NoC, wireless provides</a:t>
            </a:r>
          </a:p>
          <a:p>
            <a:pPr lvl="1">
              <a:buFont typeface="Wingdings" panose="05000000000000000000" pitchFamily="2" charset="2"/>
              <a:buChar char=""/>
            </a:pPr>
            <a:r>
              <a:rPr lang="de-DE" dirty="0"/>
              <a:t> Low latency</a:t>
            </a:r>
          </a:p>
          <a:p>
            <a:pPr lvl="1">
              <a:buFont typeface="Wingdings" panose="05000000000000000000" pitchFamily="2" charset="2"/>
              <a:buChar char=""/>
            </a:pPr>
            <a:r>
              <a:rPr lang="de-DE" dirty="0"/>
              <a:t> Natural </a:t>
            </a:r>
            <a:r>
              <a:rPr lang="de-DE" dirty="0">
                <a:solidFill>
                  <a:schemeClr val="accent6">
                    <a:lumMod val="75000"/>
                  </a:schemeClr>
                </a:solidFill>
              </a:rPr>
              <a:t>broadcast</a:t>
            </a:r>
            <a:r>
              <a:rPr lang="de-DE" dirty="0"/>
              <a:t> capabilities</a:t>
            </a:r>
          </a:p>
          <a:p>
            <a:pPr lvl="1">
              <a:buFont typeface="Wingdings" panose="05000000000000000000" pitchFamily="2" charset="2"/>
              <a:buChar char=""/>
            </a:pPr>
            <a:r>
              <a:rPr lang="de-DE" dirty="0"/>
              <a:t> Flexibility</a:t>
            </a:r>
          </a:p>
        </p:txBody>
      </p:sp>
      <p:sp>
        <p:nvSpPr>
          <p:cNvPr id="3" name="Title 2">
            <a:extLst>
              <a:ext uri="{FF2B5EF4-FFF2-40B4-BE49-F238E27FC236}">
                <a16:creationId xmlns:a16="http://schemas.microsoft.com/office/drawing/2014/main" id="{E8B4FF4C-161B-4A97-A177-DA5D5F7EA820}"/>
              </a:ext>
            </a:extLst>
          </p:cNvPr>
          <p:cNvSpPr>
            <a:spLocks noGrp="1"/>
          </p:cNvSpPr>
          <p:nvPr>
            <p:ph type="title"/>
          </p:nvPr>
        </p:nvSpPr>
        <p:spPr/>
        <p:txBody>
          <a:bodyPr/>
          <a:lstStyle/>
          <a:p>
            <a:r>
              <a:rPr lang="en-US" dirty="0"/>
              <a:t>Context</a:t>
            </a:r>
          </a:p>
        </p:txBody>
      </p:sp>
      <p:sp>
        <p:nvSpPr>
          <p:cNvPr id="4" name="Date Placeholder 3">
            <a:extLst>
              <a:ext uri="{FF2B5EF4-FFF2-40B4-BE49-F238E27FC236}">
                <a16:creationId xmlns:a16="http://schemas.microsoft.com/office/drawing/2014/main" id="{9DBA6545-6721-4777-B2FA-03769A2E57DA}"/>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4DDF6657-2FCD-47DA-8093-B31BBB6EB1F0}"/>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7E3E2911-5C62-47FA-8F7F-29B00F33F312}"/>
              </a:ext>
            </a:extLst>
          </p:cNvPr>
          <p:cNvSpPr>
            <a:spLocks noGrp="1"/>
          </p:cNvSpPr>
          <p:nvPr>
            <p:ph type="sldNum" sz="quarter" idx="12"/>
          </p:nvPr>
        </p:nvSpPr>
        <p:spPr/>
        <p:txBody>
          <a:bodyPr/>
          <a:lstStyle/>
          <a:p>
            <a:fld id="{22DECF6A-13F7-418C-BBFC-95033FFCD5F1}" type="slidenum">
              <a:rPr lang="en-US" noProof="1" smtClean="0"/>
              <a:pPr/>
              <a:t>2</a:t>
            </a:fld>
            <a:endParaRPr lang="en-US" noProof="1"/>
          </a:p>
        </p:txBody>
      </p:sp>
      <p:pic>
        <p:nvPicPr>
          <p:cNvPr id="8" name="Picture 7">
            <a:extLst>
              <a:ext uri="{FF2B5EF4-FFF2-40B4-BE49-F238E27FC236}">
                <a16:creationId xmlns:a16="http://schemas.microsoft.com/office/drawing/2014/main" id="{4F1EB578-6127-4B02-8372-5B23C2ED644E}"/>
              </a:ext>
            </a:extLst>
          </p:cNvPr>
          <p:cNvPicPr>
            <a:picLocks noChangeAspect="1"/>
          </p:cNvPicPr>
          <p:nvPr/>
        </p:nvPicPr>
        <p:blipFill>
          <a:blip r:embed="rId3"/>
          <a:stretch>
            <a:fillRect/>
          </a:stretch>
        </p:blipFill>
        <p:spPr>
          <a:xfrm>
            <a:off x="4541874" y="2893594"/>
            <a:ext cx="3989458" cy="1645503"/>
          </a:xfrm>
          <a:prstGeom prst="rect">
            <a:avLst/>
          </a:prstGeom>
        </p:spPr>
      </p:pic>
    </p:spTree>
    <p:extLst>
      <p:ext uri="{BB962C8B-B14F-4D97-AF65-F5344CB8AC3E}">
        <p14:creationId xmlns:p14="http://schemas.microsoft.com/office/powerpoint/2010/main" val="3949358188"/>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300" dirty="0"/>
              <a:t>On-chip wireless communication for communication-intensive data</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3</a:t>
            </a:fld>
            <a:endParaRPr lang="en-US" noProof="1"/>
          </a:p>
        </p:txBody>
      </p:sp>
      <p:cxnSp>
        <p:nvCxnSpPr>
          <p:cNvPr id="7" name="Straight Connector 6">
            <a:extLst>
              <a:ext uri="{FF2B5EF4-FFF2-40B4-BE49-F238E27FC236}">
                <a16:creationId xmlns:a16="http://schemas.microsoft.com/office/drawing/2014/main" id="{12831D32-FA73-4739-BA7F-B71B1E3ED3D4}"/>
              </a:ext>
            </a:extLst>
          </p:cNvPr>
          <p:cNvCxnSpPr>
            <a:cxnSpLocks/>
          </p:cNvCxnSpPr>
          <p:nvPr/>
        </p:nvCxnSpPr>
        <p:spPr>
          <a:xfrm>
            <a:off x="2056707" y="3131505"/>
            <a:ext cx="1719444" cy="1"/>
          </a:xfrm>
          <a:prstGeom prst="line">
            <a:avLst/>
          </a:prstGeom>
          <a:ln w="28575">
            <a:solidFill>
              <a:schemeClr val="bg1">
                <a:lumMod val="85000"/>
              </a:schemeClr>
            </a:solidFill>
            <a:prstDash val="sysDash"/>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06A6FF81-8B3D-40EA-BC1F-0ED37B037418}"/>
              </a:ext>
            </a:extLst>
          </p:cNvPr>
          <p:cNvCxnSpPr>
            <a:cxnSpLocks/>
          </p:cNvCxnSpPr>
          <p:nvPr/>
        </p:nvCxnSpPr>
        <p:spPr>
          <a:xfrm flipV="1">
            <a:off x="3330366" y="2088393"/>
            <a:ext cx="1958581" cy="2429572"/>
          </a:xfrm>
          <a:prstGeom prst="line">
            <a:avLst/>
          </a:prstGeom>
          <a:ln w="28575">
            <a:solidFill>
              <a:schemeClr val="bg1">
                <a:lumMod val="85000"/>
              </a:schemeClr>
            </a:solidFill>
            <a:prstDash val="sysDash"/>
          </a:ln>
        </p:spPr>
        <p:style>
          <a:lnRef idx="1">
            <a:schemeClr val="dk1"/>
          </a:lnRef>
          <a:fillRef idx="0">
            <a:schemeClr val="dk1"/>
          </a:fillRef>
          <a:effectRef idx="0">
            <a:schemeClr val="dk1"/>
          </a:effectRef>
          <a:fontRef idx="minor">
            <a:schemeClr val="tx1"/>
          </a:fontRef>
        </p:style>
      </p:cxnSp>
      <p:sp>
        <p:nvSpPr>
          <p:cNvPr id="9" name="234 Paralelogramo">
            <a:extLst>
              <a:ext uri="{FF2B5EF4-FFF2-40B4-BE49-F238E27FC236}">
                <a16:creationId xmlns:a16="http://schemas.microsoft.com/office/drawing/2014/main" id="{A0DE22FE-190F-4060-894B-6279CF8DF959}"/>
              </a:ext>
            </a:extLst>
          </p:cNvPr>
          <p:cNvSpPr/>
          <p:nvPr/>
        </p:nvSpPr>
        <p:spPr>
          <a:xfrm>
            <a:off x="5058667" y="3363157"/>
            <a:ext cx="678392" cy="248122"/>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100"/>
          </a:p>
        </p:txBody>
      </p:sp>
      <p:sp>
        <p:nvSpPr>
          <p:cNvPr id="10" name="29 Paralelogramo">
            <a:extLst>
              <a:ext uri="{FF2B5EF4-FFF2-40B4-BE49-F238E27FC236}">
                <a16:creationId xmlns:a16="http://schemas.microsoft.com/office/drawing/2014/main" id="{D314DB52-D328-4D8C-B5EB-570F6B4A0E6B}"/>
              </a:ext>
            </a:extLst>
          </p:cNvPr>
          <p:cNvSpPr/>
          <p:nvPr/>
        </p:nvSpPr>
        <p:spPr>
          <a:xfrm>
            <a:off x="2916429" y="2786466"/>
            <a:ext cx="2859084" cy="817731"/>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000"/>
              <a:t>Core</a:t>
            </a:r>
          </a:p>
        </p:txBody>
      </p:sp>
      <p:grpSp>
        <p:nvGrpSpPr>
          <p:cNvPr id="11" name="256 Grupo">
            <a:extLst>
              <a:ext uri="{FF2B5EF4-FFF2-40B4-BE49-F238E27FC236}">
                <a16:creationId xmlns:a16="http://schemas.microsoft.com/office/drawing/2014/main" id="{49A05249-F058-4CCE-9653-577F042A1CC4}"/>
              </a:ext>
            </a:extLst>
          </p:cNvPr>
          <p:cNvGrpSpPr/>
          <p:nvPr/>
        </p:nvGrpSpPr>
        <p:grpSpPr>
          <a:xfrm>
            <a:off x="4795764" y="2657439"/>
            <a:ext cx="473949" cy="959287"/>
            <a:chOff x="4925217" y="1927842"/>
            <a:chExt cx="93576" cy="217049"/>
          </a:xfrm>
        </p:grpSpPr>
        <p:cxnSp>
          <p:nvCxnSpPr>
            <p:cNvPr id="12" name="257 Conector recto">
              <a:extLst>
                <a:ext uri="{FF2B5EF4-FFF2-40B4-BE49-F238E27FC236}">
                  <a16:creationId xmlns:a16="http://schemas.microsoft.com/office/drawing/2014/main" id="{22932392-7CB8-418D-9634-26A6FDFBB1F8}"/>
                </a:ext>
              </a:extLst>
            </p:cNvPr>
            <p:cNvCxnSpPr>
              <a:cxnSpLocks/>
            </p:cNvCxnSpPr>
            <p:nvPr/>
          </p:nvCxnSpPr>
          <p:spPr>
            <a:xfrm flipV="1">
              <a:off x="4972005" y="1999890"/>
              <a:ext cx="0" cy="145001"/>
            </a:xfrm>
            <a:prstGeom prst="line">
              <a:avLst/>
            </a:prstGeom>
            <a:ln w="38100"/>
          </p:spPr>
          <p:style>
            <a:lnRef idx="2">
              <a:schemeClr val="dk1"/>
            </a:lnRef>
            <a:fillRef idx="1">
              <a:schemeClr val="lt1"/>
            </a:fillRef>
            <a:effectRef idx="0">
              <a:schemeClr val="dk1"/>
            </a:effectRef>
            <a:fontRef idx="minor">
              <a:schemeClr val="dk1"/>
            </a:fontRef>
          </p:style>
        </p:cxnSp>
        <p:sp>
          <p:nvSpPr>
            <p:cNvPr id="13" name="258 Triángulo isósceles">
              <a:extLst>
                <a:ext uri="{FF2B5EF4-FFF2-40B4-BE49-F238E27FC236}">
                  <a16:creationId xmlns:a16="http://schemas.microsoft.com/office/drawing/2014/main" id="{287518E3-911D-431E-8F98-F102900F796E}"/>
                </a:ext>
              </a:extLst>
            </p:cNvPr>
            <p:cNvSpPr/>
            <p:nvPr/>
          </p:nvSpPr>
          <p:spPr>
            <a:xfrm rot="10800000">
              <a:off x="4925217" y="1927842"/>
              <a:ext cx="93576" cy="72008"/>
            </a:xfrm>
            <a:prstGeom prst="triangle">
              <a:avLst/>
            </a:prstGeom>
            <a:ln w="3810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100"/>
            </a:p>
          </p:txBody>
        </p:sp>
      </p:grpSp>
      <p:sp>
        <p:nvSpPr>
          <p:cNvPr id="14" name="TextBox 13">
            <a:extLst>
              <a:ext uri="{FF2B5EF4-FFF2-40B4-BE49-F238E27FC236}">
                <a16:creationId xmlns:a16="http://schemas.microsoft.com/office/drawing/2014/main" id="{CA86A9E8-7F4C-46D9-ACDF-7C2C43978DB2}"/>
              </a:ext>
            </a:extLst>
          </p:cNvPr>
          <p:cNvSpPr txBox="1"/>
          <p:nvPr/>
        </p:nvSpPr>
        <p:spPr>
          <a:xfrm>
            <a:off x="6244149" y="3627718"/>
            <a:ext cx="2135284" cy="677108"/>
          </a:xfrm>
          <a:prstGeom prst="rect">
            <a:avLst/>
          </a:prstGeom>
          <a:noFill/>
        </p:spPr>
        <p:txBody>
          <a:bodyPr wrap="square" rtlCol="0">
            <a:spAutoFit/>
          </a:bodyPr>
          <a:lstStyle/>
          <a:p>
            <a:pPr algn="ctr"/>
            <a:r>
              <a:rPr lang="en-US" sz="1900" dirty="0"/>
              <a:t>Broadcast memory</a:t>
            </a:r>
          </a:p>
          <a:p>
            <a:pPr algn="ctr"/>
            <a:r>
              <a:rPr lang="en-US" sz="1900" dirty="0"/>
              <a:t>(up to 512 KB)</a:t>
            </a:r>
          </a:p>
        </p:txBody>
      </p:sp>
      <p:sp>
        <p:nvSpPr>
          <p:cNvPr id="18" name="29 Paralelogramo">
            <a:extLst>
              <a:ext uri="{FF2B5EF4-FFF2-40B4-BE49-F238E27FC236}">
                <a16:creationId xmlns:a16="http://schemas.microsoft.com/office/drawing/2014/main" id="{B07A41BE-5F72-4B8D-A2C6-5AC2172620AC}"/>
              </a:ext>
            </a:extLst>
          </p:cNvPr>
          <p:cNvSpPr/>
          <p:nvPr/>
        </p:nvSpPr>
        <p:spPr>
          <a:xfrm>
            <a:off x="3096103" y="3265404"/>
            <a:ext cx="825114" cy="270593"/>
          </a:xfrm>
          <a:prstGeom prst="parallelogram">
            <a:avLst>
              <a:gd name="adj" fmla="val 102858"/>
            </a:avLst>
          </a:prstGeom>
          <a:solidFill>
            <a:schemeClr val="bg1">
              <a:lumMod val="65000"/>
            </a:schemeClr>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000" dirty="0"/>
              <a:t>L1</a:t>
            </a:r>
          </a:p>
        </p:txBody>
      </p:sp>
      <p:sp>
        <p:nvSpPr>
          <p:cNvPr id="19" name="TextBox 18">
            <a:extLst>
              <a:ext uri="{FF2B5EF4-FFF2-40B4-BE49-F238E27FC236}">
                <a16:creationId xmlns:a16="http://schemas.microsoft.com/office/drawing/2014/main" id="{83110BFC-C9FE-46EB-8A66-AC0A2B471AA4}"/>
              </a:ext>
            </a:extLst>
          </p:cNvPr>
          <p:cNvSpPr txBox="1"/>
          <p:nvPr/>
        </p:nvSpPr>
        <p:spPr>
          <a:xfrm>
            <a:off x="1700561" y="1781908"/>
            <a:ext cx="2064781" cy="677108"/>
          </a:xfrm>
          <a:prstGeom prst="rect">
            <a:avLst/>
          </a:prstGeom>
          <a:noFill/>
        </p:spPr>
        <p:txBody>
          <a:bodyPr wrap="square" rtlCol="0">
            <a:spAutoFit/>
          </a:bodyPr>
          <a:lstStyle/>
          <a:p>
            <a:pPr algn="ctr"/>
            <a:r>
              <a:rPr lang="en-US" sz="1900" dirty="0"/>
              <a:t>Wireless antenna and transceiver</a:t>
            </a:r>
          </a:p>
        </p:txBody>
      </p:sp>
      <p:cxnSp>
        <p:nvCxnSpPr>
          <p:cNvPr id="20" name="Straight Arrow Connector 19">
            <a:extLst>
              <a:ext uri="{FF2B5EF4-FFF2-40B4-BE49-F238E27FC236}">
                <a16:creationId xmlns:a16="http://schemas.microsoft.com/office/drawing/2014/main" id="{E38086EC-C4BD-4A02-A704-2ED0635377C4}"/>
              </a:ext>
            </a:extLst>
          </p:cNvPr>
          <p:cNvCxnSpPr>
            <a:cxnSpLocks/>
            <a:stCxn id="19" idx="3"/>
          </p:cNvCxnSpPr>
          <p:nvPr/>
        </p:nvCxnSpPr>
        <p:spPr>
          <a:xfrm>
            <a:off x="3765342" y="2120462"/>
            <a:ext cx="555401" cy="2316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132FDDE-AE8F-47E5-9D90-E406865556C0}"/>
              </a:ext>
            </a:extLst>
          </p:cNvPr>
          <p:cNvCxnSpPr>
            <a:cxnSpLocks/>
          </p:cNvCxnSpPr>
          <p:nvPr/>
        </p:nvCxnSpPr>
        <p:spPr>
          <a:xfrm flipH="1" flipV="1">
            <a:off x="5764539" y="3535998"/>
            <a:ext cx="479172" cy="20273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29 Paralelogramo">
            <a:extLst>
              <a:ext uri="{FF2B5EF4-FFF2-40B4-BE49-F238E27FC236}">
                <a16:creationId xmlns:a16="http://schemas.microsoft.com/office/drawing/2014/main" id="{D7113F60-DB40-4E48-987D-4859B1B69EEF}"/>
              </a:ext>
            </a:extLst>
          </p:cNvPr>
          <p:cNvSpPr/>
          <p:nvPr/>
        </p:nvSpPr>
        <p:spPr>
          <a:xfrm>
            <a:off x="2584590" y="3680291"/>
            <a:ext cx="2320227" cy="270593"/>
          </a:xfrm>
          <a:prstGeom prst="parallelogram">
            <a:avLst>
              <a:gd name="adj" fmla="val 102858"/>
            </a:avLst>
          </a:prstGeom>
          <a:solidFill>
            <a:schemeClr val="bg1">
              <a:lumMod val="65000"/>
            </a:schemeClr>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000" dirty="0"/>
              <a:t>L2 (LLC)</a:t>
            </a:r>
          </a:p>
        </p:txBody>
      </p:sp>
      <p:grpSp>
        <p:nvGrpSpPr>
          <p:cNvPr id="38" name="Group 37">
            <a:extLst>
              <a:ext uri="{FF2B5EF4-FFF2-40B4-BE49-F238E27FC236}">
                <a16:creationId xmlns:a16="http://schemas.microsoft.com/office/drawing/2014/main" id="{CC5570ED-819E-4133-B793-30DC5D3DE986}"/>
              </a:ext>
            </a:extLst>
          </p:cNvPr>
          <p:cNvGrpSpPr/>
          <p:nvPr/>
        </p:nvGrpSpPr>
        <p:grpSpPr>
          <a:xfrm>
            <a:off x="4489352" y="2201127"/>
            <a:ext cx="1091837" cy="892378"/>
            <a:chOff x="3585214" y="4345106"/>
            <a:chExt cx="1347874" cy="952500"/>
          </a:xfrm>
        </p:grpSpPr>
        <p:pic>
          <p:nvPicPr>
            <p:cNvPr id="39" name="Graphic 38">
              <a:extLst>
                <a:ext uri="{FF2B5EF4-FFF2-40B4-BE49-F238E27FC236}">
                  <a16:creationId xmlns:a16="http://schemas.microsoft.com/office/drawing/2014/main" id="{045B4FA4-EBC9-4C3B-ABEF-F41064AE3D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a:off x="3485202" y="4445118"/>
              <a:ext cx="952500" cy="752475"/>
            </a:xfrm>
            <a:prstGeom prst="rect">
              <a:avLst/>
            </a:prstGeom>
          </p:spPr>
        </p:pic>
        <p:pic>
          <p:nvPicPr>
            <p:cNvPr id="40" name="Graphic 39">
              <a:extLst>
                <a:ext uri="{FF2B5EF4-FFF2-40B4-BE49-F238E27FC236}">
                  <a16:creationId xmlns:a16="http://schemas.microsoft.com/office/drawing/2014/main" id="{F6A5BE6C-257F-48C2-8BB2-0A0288B660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4080601" y="4445118"/>
              <a:ext cx="952500" cy="752475"/>
            </a:xfrm>
            <a:prstGeom prst="rect">
              <a:avLst/>
            </a:prstGeom>
          </p:spPr>
        </p:pic>
      </p:grpSp>
      <p:sp>
        <p:nvSpPr>
          <p:cNvPr id="15" name="Oval 14">
            <a:extLst>
              <a:ext uri="{FF2B5EF4-FFF2-40B4-BE49-F238E27FC236}">
                <a16:creationId xmlns:a16="http://schemas.microsoft.com/office/drawing/2014/main" id="{D788B4E5-D910-42E0-965E-DB12B24D9EF6}"/>
              </a:ext>
            </a:extLst>
          </p:cNvPr>
          <p:cNvSpPr/>
          <p:nvPr/>
        </p:nvSpPr>
        <p:spPr>
          <a:xfrm rot="620134">
            <a:off x="4902844" y="3119718"/>
            <a:ext cx="3654771" cy="1343717"/>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995053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300" dirty="0"/>
              <a:t>On-chip wireless communication for communication-intensive data</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4</a:t>
            </a:fld>
            <a:endParaRPr lang="en-US" noProof="1"/>
          </a:p>
        </p:txBody>
      </p:sp>
      <p:sp>
        <p:nvSpPr>
          <p:cNvPr id="23" name="4 Paralelogramo">
            <a:extLst>
              <a:ext uri="{FF2B5EF4-FFF2-40B4-BE49-F238E27FC236}">
                <a16:creationId xmlns:a16="http://schemas.microsoft.com/office/drawing/2014/main" id="{D6B73733-9B33-45BA-BDB0-AB075C92A439}"/>
              </a:ext>
            </a:extLst>
          </p:cNvPr>
          <p:cNvSpPr/>
          <p:nvPr/>
        </p:nvSpPr>
        <p:spPr>
          <a:xfrm>
            <a:off x="4537726" y="2659468"/>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4" name="5 Paralelogramo">
            <a:extLst>
              <a:ext uri="{FF2B5EF4-FFF2-40B4-BE49-F238E27FC236}">
                <a16:creationId xmlns:a16="http://schemas.microsoft.com/office/drawing/2014/main" id="{16E75823-5072-4089-A963-BB9F938D8E6E}"/>
              </a:ext>
            </a:extLst>
          </p:cNvPr>
          <p:cNvSpPr/>
          <p:nvPr/>
        </p:nvSpPr>
        <p:spPr>
          <a:xfrm>
            <a:off x="4537726" y="2631340"/>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25" name="6 Grupo">
            <a:extLst>
              <a:ext uri="{FF2B5EF4-FFF2-40B4-BE49-F238E27FC236}">
                <a16:creationId xmlns:a16="http://schemas.microsoft.com/office/drawing/2014/main" id="{BAE8ED4C-A18C-4914-91C1-26EF9ECDF926}"/>
              </a:ext>
            </a:extLst>
          </p:cNvPr>
          <p:cNvGrpSpPr/>
          <p:nvPr/>
        </p:nvGrpSpPr>
        <p:grpSpPr>
          <a:xfrm>
            <a:off x="5056951" y="2887972"/>
            <a:ext cx="150284" cy="151652"/>
            <a:chOff x="5602909" y="3468101"/>
            <a:chExt cx="200379" cy="202202"/>
          </a:xfrm>
        </p:grpSpPr>
        <p:sp>
          <p:nvSpPr>
            <p:cNvPr id="26" name="7 Elipse">
              <a:extLst>
                <a:ext uri="{FF2B5EF4-FFF2-40B4-BE49-F238E27FC236}">
                  <a16:creationId xmlns:a16="http://schemas.microsoft.com/office/drawing/2014/main" id="{BDEB08A8-4466-457C-B510-941AF7AD601A}"/>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7" name="8 Elipse">
              <a:extLst>
                <a:ext uri="{FF2B5EF4-FFF2-40B4-BE49-F238E27FC236}">
                  <a16:creationId xmlns:a16="http://schemas.microsoft.com/office/drawing/2014/main" id="{3D6C9D7A-F04D-44A1-855B-0CC0A1EFBE41}"/>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28" name="9 Conector recto">
              <a:extLst>
                <a:ext uri="{FF2B5EF4-FFF2-40B4-BE49-F238E27FC236}">
                  <a16:creationId xmlns:a16="http://schemas.microsoft.com/office/drawing/2014/main" id="{01B550D9-4F71-4A72-BC06-8605E1596DA4}"/>
                </a:ext>
              </a:extLst>
            </p:cNvPr>
            <p:cNvCxnSpPr>
              <a:stCxn id="27" idx="2"/>
              <a:endCxn id="27"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29" name="10 Conector recto">
              <a:extLst>
                <a:ext uri="{FF2B5EF4-FFF2-40B4-BE49-F238E27FC236}">
                  <a16:creationId xmlns:a16="http://schemas.microsoft.com/office/drawing/2014/main" id="{CE8C499F-8A45-4887-930E-646A81F5DEBF}"/>
                </a:ext>
              </a:extLst>
            </p:cNvPr>
            <p:cNvCxnSpPr>
              <a:stCxn id="27" idx="4"/>
              <a:endCxn id="27"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sp>
        <p:nvSpPr>
          <p:cNvPr id="30" name="12 Paralelogramo">
            <a:extLst>
              <a:ext uri="{FF2B5EF4-FFF2-40B4-BE49-F238E27FC236}">
                <a16:creationId xmlns:a16="http://schemas.microsoft.com/office/drawing/2014/main" id="{B4481AED-2A66-4034-891F-F4DA018D0F87}"/>
              </a:ext>
            </a:extLst>
          </p:cNvPr>
          <p:cNvSpPr/>
          <p:nvPr/>
        </p:nvSpPr>
        <p:spPr>
          <a:xfrm>
            <a:off x="3781642" y="2656065"/>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1" name="13 Paralelogramo">
            <a:extLst>
              <a:ext uri="{FF2B5EF4-FFF2-40B4-BE49-F238E27FC236}">
                <a16:creationId xmlns:a16="http://schemas.microsoft.com/office/drawing/2014/main" id="{7525F178-71CF-4000-87CF-D33741A758EC}"/>
              </a:ext>
            </a:extLst>
          </p:cNvPr>
          <p:cNvSpPr/>
          <p:nvPr/>
        </p:nvSpPr>
        <p:spPr>
          <a:xfrm>
            <a:off x="3781642" y="2627937"/>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32" name="14 Grupo">
            <a:extLst>
              <a:ext uri="{FF2B5EF4-FFF2-40B4-BE49-F238E27FC236}">
                <a16:creationId xmlns:a16="http://schemas.microsoft.com/office/drawing/2014/main" id="{0B819747-223D-4EFE-A0EA-C5B0C66232C5}"/>
              </a:ext>
            </a:extLst>
          </p:cNvPr>
          <p:cNvGrpSpPr/>
          <p:nvPr/>
        </p:nvGrpSpPr>
        <p:grpSpPr>
          <a:xfrm>
            <a:off x="4300867" y="2884569"/>
            <a:ext cx="150284" cy="151652"/>
            <a:chOff x="5602909" y="3468101"/>
            <a:chExt cx="200379" cy="202202"/>
          </a:xfrm>
        </p:grpSpPr>
        <p:sp>
          <p:nvSpPr>
            <p:cNvPr id="33" name="15 Elipse">
              <a:extLst>
                <a:ext uri="{FF2B5EF4-FFF2-40B4-BE49-F238E27FC236}">
                  <a16:creationId xmlns:a16="http://schemas.microsoft.com/office/drawing/2014/main" id="{3B3D5C90-D3AB-428E-950F-295D71B12AE6}"/>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4" name="16 Elipse">
              <a:extLst>
                <a:ext uri="{FF2B5EF4-FFF2-40B4-BE49-F238E27FC236}">
                  <a16:creationId xmlns:a16="http://schemas.microsoft.com/office/drawing/2014/main" id="{4723AEA8-3783-4A13-95FC-3DD9E0858C6A}"/>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35" name="17 Conector recto">
              <a:extLst>
                <a:ext uri="{FF2B5EF4-FFF2-40B4-BE49-F238E27FC236}">
                  <a16:creationId xmlns:a16="http://schemas.microsoft.com/office/drawing/2014/main" id="{D951BE13-3449-4593-B785-77190517DAA0}"/>
                </a:ext>
              </a:extLst>
            </p:cNvPr>
            <p:cNvCxnSpPr>
              <a:stCxn id="34" idx="2"/>
              <a:endCxn id="34"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36" name="18 Conector recto">
              <a:extLst>
                <a:ext uri="{FF2B5EF4-FFF2-40B4-BE49-F238E27FC236}">
                  <a16:creationId xmlns:a16="http://schemas.microsoft.com/office/drawing/2014/main" id="{CDF7AE33-C201-4006-978F-A189A91EFD76}"/>
                </a:ext>
              </a:extLst>
            </p:cNvPr>
            <p:cNvCxnSpPr>
              <a:stCxn id="34" idx="4"/>
              <a:endCxn id="34"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cxnSp>
        <p:nvCxnSpPr>
          <p:cNvPr id="37" name="19 Conector recto">
            <a:extLst>
              <a:ext uri="{FF2B5EF4-FFF2-40B4-BE49-F238E27FC236}">
                <a16:creationId xmlns:a16="http://schemas.microsoft.com/office/drawing/2014/main" id="{CE8474A7-52FF-4E8A-AB52-E900583991C3}"/>
              </a:ext>
            </a:extLst>
          </p:cNvPr>
          <p:cNvCxnSpPr>
            <a:cxnSpLocks/>
          </p:cNvCxnSpPr>
          <p:nvPr/>
        </p:nvCxnSpPr>
        <p:spPr>
          <a:xfrm flipH="1">
            <a:off x="4777865" y="3038692"/>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20 Conector recto">
            <a:extLst>
              <a:ext uri="{FF2B5EF4-FFF2-40B4-BE49-F238E27FC236}">
                <a16:creationId xmlns:a16="http://schemas.microsoft.com/office/drawing/2014/main" id="{BE1DA5AC-B623-42DC-AFB6-7CF759F8DA61}"/>
              </a:ext>
            </a:extLst>
          </p:cNvPr>
          <p:cNvCxnSpPr>
            <a:cxnSpLocks/>
          </p:cNvCxnSpPr>
          <p:nvPr/>
        </p:nvCxnSpPr>
        <p:spPr>
          <a:xfrm flipH="1">
            <a:off x="4021781" y="3028495"/>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21 Conector recto">
            <a:extLst>
              <a:ext uri="{FF2B5EF4-FFF2-40B4-BE49-F238E27FC236}">
                <a16:creationId xmlns:a16="http://schemas.microsoft.com/office/drawing/2014/main" id="{2770DF20-3D43-4FBC-841C-A8354452B09B}"/>
              </a:ext>
            </a:extLst>
          </p:cNvPr>
          <p:cNvCxnSpPr>
            <a:cxnSpLocks/>
          </p:cNvCxnSpPr>
          <p:nvPr/>
        </p:nvCxnSpPr>
        <p:spPr>
          <a:xfrm>
            <a:off x="4439032" y="297177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22 Conector recto">
            <a:extLst>
              <a:ext uri="{FF2B5EF4-FFF2-40B4-BE49-F238E27FC236}">
                <a16:creationId xmlns:a16="http://schemas.microsoft.com/office/drawing/2014/main" id="{B593B8A4-37FE-4079-8A64-4475D7819C42}"/>
              </a:ext>
            </a:extLst>
          </p:cNvPr>
          <p:cNvCxnSpPr>
            <a:cxnSpLocks/>
          </p:cNvCxnSpPr>
          <p:nvPr/>
        </p:nvCxnSpPr>
        <p:spPr>
          <a:xfrm>
            <a:off x="4029344" y="338742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23 Paralelogramo">
            <a:extLst>
              <a:ext uri="{FF2B5EF4-FFF2-40B4-BE49-F238E27FC236}">
                <a16:creationId xmlns:a16="http://schemas.microsoft.com/office/drawing/2014/main" id="{987C1A62-61F6-4607-8B31-59F1DD7102B2}"/>
              </a:ext>
            </a:extLst>
          </p:cNvPr>
          <p:cNvSpPr/>
          <p:nvPr/>
        </p:nvSpPr>
        <p:spPr>
          <a:xfrm>
            <a:off x="1800843" y="1654036"/>
            <a:ext cx="5136038" cy="1795272"/>
          </a:xfrm>
          <a:prstGeom prst="parallelogram">
            <a:avLst>
              <a:gd name="adj" fmla="val 99405"/>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45" name="Group 44">
            <a:extLst>
              <a:ext uri="{FF2B5EF4-FFF2-40B4-BE49-F238E27FC236}">
                <a16:creationId xmlns:a16="http://schemas.microsoft.com/office/drawing/2014/main" id="{DFCFFA22-D339-4C98-8651-C5C7599E3E21}"/>
              </a:ext>
            </a:extLst>
          </p:cNvPr>
          <p:cNvGrpSpPr/>
          <p:nvPr/>
        </p:nvGrpSpPr>
        <p:grpSpPr>
          <a:xfrm>
            <a:off x="2613192" y="1856762"/>
            <a:ext cx="3492389" cy="1305925"/>
            <a:chOff x="3838690" y="2752294"/>
            <a:chExt cx="4656518" cy="1741233"/>
          </a:xfrm>
        </p:grpSpPr>
        <p:cxnSp>
          <p:nvCxnSpPr>
            <p:cNvPr id="46" name="Straight Arrow Connector 45">
              <a:extLst>
                <a:ext uri="{FF2B5EF4-FFF2-40B4-BE49-F238E27FC236}">
                  <a16:creationId xmlns:a16="http://schemas.microsoft.com/office/drawing/2014/main" id="{19E12462-FA43-4F14-ADB7-BED51434DE9B}"/>
                </a:ext>
              </a:extLst>
            </p:cNvPr>
            <p:cNvCxnSpPr>
              <a:cxnSpLocks/>
            </p:cNvCxnSpPr>
            <p:nvPr/>
          </p:nvCxnSpPr>
          <p:spPr>
            <a:xfrm flipH="1">
              <a:off x="3845356" y="2773447"/>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90F7CC0-C965-4AF4-9C69-3CBD5DD112C5}"/>
                </a:ext>
              </a:extLst>
            </p:cNvPr>
            <p:cNvCxnSpPr>
              <a:cxnSpLocks/>
            </p:cNvCxnSpPr>
            <p:nvPr/>
          </p:nvCxnSpPr>
          <p:spPr>
            <a:xfrm flipH="1">
              <a:off x="4777005" y="2794598"/>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6221077-000F-4E4F-8399-126B866EA32C}"/>
                </a:ext>
              </a:extLst>
            </p:cNvPr>
            <p:cNvCxnSpPr>
              <a:cxnSpLocks/>
            </p:cNvCxnSpPr>
            <p:nvPr/>
          </p:nvCxnSpPr>
          <p:spPr>
            <a:xfrm flipH="1">
              <a:off x="5858356" y="2773446"/>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A3B7BAFD-BF51-44D2-A6C5-0DDD6D07038E}"/>
                </a:ext>
              </a:extLst>
            </p:cNvPr>
            <p:cNvCxnSpPr>
              <a:cxnSpLocks/>
            </p:cNvCxnSpPr>
            <p:nvPr/>
          </p:nvCxnSpPr>
          <p:spPr>
            <a:xfrm flipH="1">
              <a:off x="6938480" y="2752294"/>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4C84F64-51AD-482A-98B4-B77DBC2D4CEC}"/>
                </a:ext>
              </a:extLst>
            </p:cNvPr>
            <p:cNvCxnSpPr>
              <a:cxnSpLocks/>
            </p:cNvCxnSpPr>
            <p:nvPr/>
          </p:nvCxnSpPr>
          <p:spPr>
            <a:xfrm flipH="1">
              <a:off x="5354530" y="2787099"/>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FD4212E2-70F8-434A-BE36-1296BC53AC9D}"/>
                </a:ext>
              </a:extLst>
            </p:cNvPr>
            <p:cNvCxnSpPr>
              <a:cxnSpLocks/>
            </p:cNvCxnSpPr>
            <p:nvPr/>
          </p:nvCxnSpPr>
          <p:spPr>
            <a:xfrm flipH="1">
              <a:off x="4893537" y="3324767"/>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BFAE8E5-FBAC-488F-A1E1-3367B81F51E4}"/>
                </a:ext>
              </a:extLst>
            </p:cNvPr>
            <p:cNvCxnSpPr>
              <a:cxnSpLocks/>
            </p:cNvCxnSpPr>
            <p:nvPr/>
          </p:nvCxnSpPr>
          <p:spPr>
            <a:xfrm flipH="1">
              <a:off x="4340858" y="3886344"/>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2B26EEF-A80F-4DA2-A34C-ADF05AC35DF8}"/>
                </a:ext>
              </a:extLst>
            </p:cNvPr>
            <p:cNvCxnSpPr>
              <a:cxnSpLocks/>
            </p:cNvCxnSpPr>
            <p:nvPr/>
          </p:nvCxnSpPr>
          <p:spPr>
            <a:xfrm flipH="1">
              <a:off x="3838690" y="4472375"/>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4" name="25 Paralelogramo">
            <a:extLst>
              <a:ext uri="{FF2B5EF4-FFF2-40B4-BE49-F238E27FC236}">
                <a16:creationId xmlns:a16="http://schemas.microsoft.com/office/drawing/2014/main" id="{5B91F41D-6CA7-460D-A84B-8435990216EC}"/>
              </a:ext>
            </a:extLst>
          </p:cNvPr>
          <p:cNvSpPr/>
          <p:nvPr/>
        </p:nvSpPr>
        <p:spPr>
          <a:xfrm>
            <a:off x="4913395" y="258938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5" name="27 Paralelogramo">
            <a:extLst>
              <a:ext uri="{FF2B5EF4-FFF2-40B4-BE49-F238E27FC236}">
                <a16:creationId xmlns:a16="http://schemas.microsoft.com/office/drawing/2014/main" id="{E831E2DC-6EBA-44D1-8D20-0E07A7243DE6}"/>
              </a:ext>
            </a:extLst>
          </p:cNvPr>
          <p:cNvSpPr/>
          <p:nvPr/>
        </p:nvSpPr>
        <p:spPr>
          <a:xfrm>
            <a:off x="5400437" y="280990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6" name="29 Paralelogramo">
            <a:extLst>
              <a:ext uri="{FF2B5EF4-FFF2-40B4-BE49-F238E27FC236}">
                <a16:creationId xmlns:a16="http://schemas.microsoft.com/office/drawing/2014/main" id="{889F27A9-0B4C-4FB7-83A9-2F9CB208F17B}"/>
              </a:ext>
            </a:extLst>
          </p:cNvPr>
          <p:cNvSpPr/>
          <p:nvPr/>
        </p:nvSpPr>
        <p:spPr>
          <a:xfrm>
            <a:off x="4500386" y="3014486"/>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7" name="31 Paralelogramo">
            <a:extLst>
              <a:ext uri="{FF2B5EF4-FFF2-40B4-BE49-F238E27FC236}">
                <a16:creationId xmlns:a16="http://schemas.microsoft.com/office/drawing/2014/main" id="{6D50DD1B-A373-4D67-8BD5-DF8BE38C0F65}"/>
              </a:ext>
            </a:extLst>
          </p:cNvPr>
          <p:cNvSpPr/>
          <p:nvPr/>
        </p:nvSpPr>
        <p:spPr>
          <a:xfrm>
            <a:off x="4987428" y="323500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8" name="33 Paralelogramo">
            <a:extLst>
              <a:ext uri="{FF2B5EF4-FFF2-40B4-BE49-F238E27FC236}">
                <a16:creationId xmlns:a16="http://schemas.microsoft.com/office/drawing/2014/main" id="{AB2EA929-67C6-4B03-AEFE-C727A5A2D86C}"/>
              </a:ext>
            </a:extLst>
          </p:cNvPr>
          <p:cNvSpPr/>
          <p:nvPr/>
        </p:nvSpPr>
        <p:spPr>
          <a:xfrm>
            <a:off x="4535587" y="2173288"/>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9" name="35 Paralelogramo">
            <a:extLst>
              <a:ext uri="{FF2B5EF4-FFF2-40B4-BE49-F238E27FC236}">
                <a16:creationId xmlns:a16="http://schemas.microsoft.com/office/drawing/2014/main" id="{37707D16-100F-4861-915A-AF830F6804D2}"/>
              </a:ext>
            </a:extLst>
          </p:cNvPr>
          <p:cNvSpPr/>
          <p:nvPr/>
        </p:nvSpPr>
        <p:spPr>
          <a:xfrm>
            <a:off x="5022629" y="239380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0" name="37 Paralelogramo">
            <a:extLst>
              <a:ext uri="{FF2B5EF4-FFF2-40B4-BE49-F238E27FC236}">
                <a16:creationId xmlns:a16="http://schemas.microsoft.com/office/drawing/2014/main" id="{57FDF45C-ACF4-406D-A878-4554E587C0C1}"/>
              </a:ext>
            </a:extLst>
          </p:cNvPr>
          <p:cNvSpPr/>
          <p:nvPr/>
        </p:nvSpPr>
        <p:spPr>
          <a:xfrm>
            <a:off x="3724798" y="301514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1" name="39 Paralelogramo">
            <a:extLst>
              <a:ext uri="{FF2B5EF4-FFF2-40B4-BE49-F238E27FC236}">
                <a16:creationId xmlns:a16="http://schemas.microsoft.com/office/drawing/2014/main" id="{F214D4A6-A1CA-4629-BF0D-23A9244B574F}"/>
              </a:ext>
            </a:extLst>
          </p:cNvPr>
          <p:cNvSpPr/>
          <p:nvPr/>
        </p:nvSpPr>
        <p:spPr>
          <a:xfrm>
            <a:off x="4211840" y="323566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2" name="41 Paralelogramo">
            <a:extLst>
              <a:ext uri="{FF2B5EF4-FFF2-40B4-BE49-F238E27FC236}">
                <a16:creationId xmlns:a16="http://schemas.microsoft.com/office/drawing/2014/main" id="{6D2DDF64-48AD-4C6E-B0DC-7C5E955EB249}"/>
              </a:ext>
            </a:extLst>
          </p:cNvPr>
          <p:cNvSpPr/>
          <p:nvPr/>
        </p:nvSpPr>
        <p:spPr>
          <a:xfrm>
            <a:off x="2946271" y="3014951"/>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3" name="43 Paralelogramo">
            <a:extLst>
              <a:ext uri="{FF2B5EF4-FFF2-40B4-BE49-F238E27FC236}">
                <a16:creationId xmlns:a16="http://schemas.microsoft.com/office/drawing/2014/main" id="{A9286BF8-5474-4F7B-B422-B471A466F5E8}"/>
              </a:ext>
            </a:extLst>
          </p:cNvPr>
          <p:cNvSpPr/>
          <p:nvPr/>
        </p:nvSpPr>
        <p:spPr>
          <a:xfrm>
            <a:off x="3433313" y="323546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4" name="45 Paralelogramo">
            <a:extLst>
              <a:ext uri="{FF2B5EF4-FFF2-40B4-BE49-F238E27FC236}">
                <a16:creationId xmlns:a16="http://schemas.microsoft.com/office/drawing/2014/main" id="{BC69AB30-5737-43D5-9C16-80F62DFC0B16}"/>
              </a:ext>
            </a:extLst>
          </p:cNvPr>
          <p:cNvSpPr/>
          <p:nvPr/>
        </p:nvSpPr>
        <p:spPr>
          <a:xfrm>
            <a:off x="3352842" y="2585666"/>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5" name="47 Paralelogramo">
            <a:extLst>
              <a:ext uri="{FF2B5EF4-FFF2-40B4-BE49-F238E27FC236}">
                <a16:creationId xmlns:a16="http://schemas.microsoft.com/office/drawing/2014/main" id="{DAC1725E-FEF3-4414-8C8C-FFAA22996D70}"/>
              </a:ext>
            </a:extLst>
          </p:cNvPr>
          <p:cNvSpPr/>
          <p:nvPr/>
        </p:nvSpPr>
        <p:spPr>
          <a:xfrm>
            <a:off x="3839884" y="280618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6" name="49 Paralelogramo">
            <a:extLst>
              <a:ext uri="{FF2B5EF4-FFF2-40B4-BE49-F238E27FC236}">
                <a16:creationId xmlns:a16="http://schemas.microsoft.com/office/drawing/2014/main" id="{D83D76FE-C5AB-410C-B7A1-AC03A8C56DE6}"/>
              </a:ext>
            </a:extLst>
          </p:cNvPr>
          <p:cNvSpPr/>
          <p:nvPr/>
        </p:nvSpPr>
        <p:spPr>
          <a:xfrm>
            <a:off x="376046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7" name="51 Paralelogramo">
            <a:extLst>
              <a:ext uri="{FF2B5EF4-FFF2-40B4-BE49-F238E27FC236}">
                <a16:creationId xmlns:a16="http://schemas.microsoft.com/office/drawing/2014/main" id="{A6AEB846-C998-4FD9-AEA1-B9A6B21DB322}"/>
              </a:ext>
            </a:extLst>
          </p:cNvPr>
          <p:cNvSpPr/>
          <p:nvPr/>
        </p:nvSpPr>
        <p:spPr>
          <a:xfrm>
            <a:off x="4247505" y="239052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8" name="61 Paralelogramo">
            <a:extLst>
              <a:ext uri="{FF2B5EF4-FFF2-40B4-BE49-F238E27FC236}">
                <a16:creationId xmlns:a16="http://schemas.microsoft.com/office/drawing/2014/main" id="{D4C3964D-89DF-4EE1-A62A-9B85F8185DA5}"/>
              </a:ext>
            </a:extLst>
          </p:cNvPr>
          <p:cNvSpPr/>
          <p:nvPr/>
        </p:nvSpPr>
        <p:spPr>
          <a:xfrm>
            <a:off x="531912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9" name="63 Paralelogramo">
            <a:extLst>
              <a:ext uri="{FF2B5EF4-FFF2-40B4-BE49-F238E27FC236}">
                <a16:creationId xmlns:a16="http://schemas.microsoft.com/office/drawing/2014/main" id="{3437C892-39D3-4877-B3C4-88FCE476A860}"/>
              </a:ext>
            </a:extLst>
          </p:cNvPr>
          <p:cNvSpPr/>
          <p:nvPr/>
        </p:nvSpPr>
        <p:spPr>
          <a:xfrm>
            <a:off x="5806165" y="2390527"/>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0" name="117 Paralelogramo">
            <a:extLst>
              <a:ext uri="{FF2B5EF4-FFF2-40B4-BE49-F238E27FC236}">
                <a16:creationId xmlns:a16="http://schemas.microsoft.com/office/drawing/2014/main" id="{EBC0AB75-57C6-4AB5-A6BC-8D7816D6EF25}"/>
              </a:ext>
            </a:extLst>
          </p:cNvPr>
          <p:cNvSpPr/>
          <p:nvPr/>
        </p:nvSpPr>
        <p:spPr>
          <a:xfrm>
            <a:off x="4127703" y="2575427"/>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1" name="119 Paralelogramo">
            <a:extLst>
              <a:ext uri="{FF2B5EF4-FFF2-40B4-BE49-F238E27FC236}">
                <a16:creationId xmlns:a16="http://schemas.microsoft.com/office/drawing/2014/main" id="{DB7FB5DA-D457-4858-9086-CAE60147D477}"/>
              </a:ext>
            </a:extLst>
          </p:cNvPr>
          <p:cNvSpPr/>
          <p:nvPr/>
        </p:nvSpPr>
        <p:spPr>
          <a:xfrm>
            <a:off x="4614745" y="2795945"/>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2" name="174 Paralelogramo">
            <a:extLst>
              <a:ext uri="{FF2B5EF4-FFF2-40B4-BE49-F238E27FC236}">
                <a16:creationId xmlns:a16="http://schemas.microsoft.com/office/drawing/2014/main" id="{E62E844B-7CF8-4DA0-A4EF-9BFB7AA5A2AA}"/>
              </a:ext>
            </a:extLst>
          </p:cNvPr>
          <p:cNvSpPr/>
          <p:nvPr/>
        </p:nvSpPr>
        <p:spPr>
          <a:xfrm>
            <a:off x="5717197" y="1754711"/>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3" name="175 Paralelogramo">
            <a:extLst>
              <a:ext uri="{FF2B5EF4-FFF2-40B4-BE49-F238E27FC236}">
                <a16:creationId xmlns:a16="http://schemas.microsoft.com/office/drawing/2014/main" id="{17EAD97A-84AF-45D0-8C7D-E145D8286D16}"/>
              </a:ext>
            </a:extLst>
          </p:cNvPr>
          <p:cNvSpPr/>
          <p:nvPr/>
        </p:nvSpPr>
        <p:spPr>
          <a:xfrm>
            <a:off x="6204239" y="197522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4" name="182 Paralelogramo">
            <a:extLst>
              <a:ext uri="{FF2B5EF4-FFF2-40B4-BE49-F238E27FC236}">
                <a16:creationId xmlns:a16="http://schemas.microsoft.com/office/drawing/2014/main" id="{68EA4E8B-5689-468B-9B5E-E4A34BD0AEF3}"/>
              </a:ext>
            </a:extLst>
          </p:cNvPr>
          <p:cNvSpPr/>
          <p:nvPr/>
        </p:nvSpPr>
        <p:spPr>
          <a:xfrm>
            <a:off x="4156644" y="175099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5" name="183 Paralelogramo">
            <a:extLst>
              <a:ext uri="{FF2B5EF4-FFF2-40B4-BE49-F238E27FC236}">
                <a16:creationId xmlns:a16="http://schemas.microsoft.com/office/drawing/2014/main" id="{CF2E3CCE-C677-411C-B340-658126439CBC}"/>
              </a:ext>
            </a:extLst>
          </p:cNvPr>
          <p:cNvSpPr/>
          <p:nvPr/>
        </p:nvSpPr>
        <p:spPr>
          <a:xfrm>
            <a:off x="4643686" y="197151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6" name="198 Paralelogramo">
            <a:extLst>
              <a:ext uri="{FF2B5EF4-FFF2-40B4-BE49-F238E27FC236}">
                <a16:creationId xmlns:a16="http://schemas.microsoft.com/office/drawing/2014/main" id="{BD5D2DB3-89FF-4118-A20D-2A473B590258}"/>
              </a:ext>
            </a:extLst>
          </p:cNvPr>
          <p:cNvSpPr/>
          <p:nvPr/>
        </p:nvSpPr>
        <p:spPr>
          <a:xfrm>
            <a:off x="4931505" y="174075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7" name="199 Paralelogramo">
            <a:extLst>
              <a:ext uri="{FF2B5EF4-FFF2-40B4-BE49-F238E27FC236}">
                <a16:creationId xmlns:a16="http://schemas.microsoft.com/office/drawing/2014/main" id="{D80B097D-4989-44EE-9EEC-DF3F1DCA2AE6}"/>
              </a:ext>
            </a:extLst>
          </p:cNvPr>
          <p:cNvSpPr/>
          <p:nvPr/>
        </p:nvSpPr>
        <p:spPr>
          <a:xfrm>
            <a:off x="5418547" y="196127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8" name="233 Paralelogramo">
            <a:extLst>
              <a:ext uri="{FF2B5EF4-FFF2-40B4-BE49-F238E27FC236}">
                <a16:creationId xmlns:a16="http://schemas.microsoft.com/office/drawing/2014/main" id="{DA5891BB-7BB1-410D-9558-F9745357B34F}"/>
              </a:ext>
            </a:extLst>
          </p:cNvPr>
          <p:cNvSpPr/>
          <p:nvPr/>
        </p:nvSpPr>
        <p:spPr>
          <a:xfrm>
            <a:off x="2167744" y="3020928"/>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9" name="234 Paralelogramo">
            <a:extLst>
              <a:ext uri="{FF2B5EF4-FFF2-40B4-BE49-F238E27FC236}">
                <a16:creationId xmlns:a16="http://schemas.microsoft.com/office/drawing/2014/main" id="{A9B02DE0-88AF-45EE-B3B8-C68DBEDBA27D}"/>
              </a:ext>
            </a:extLst>
          </p:cNvPr>
          <p:cNvSpPr/>
          <p:nvPr/>
        </p:nvSpPr>
        <p:spPr>
          <a:xfrm>
            <a:off x="2654786" y="324144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0" name="235 Paralelogramo">
            <a:extLst>
              <a:ext uri="{FF2B5EF4-FFF2-40B4-BE49-F238E27FC236}">
                <a16:creationId xmlns:a16="http://schemas.microsoft.com/office/drawing/2014/main" id="{0C0F0DFA-1899-4EE5-8359-FA7995F9B3F6}"/>
              </a:ext>
            </a:extLst>
          </p:cNvPr>
          <p:cNvSpPr/>
          <p:nvPr/>
        </p:nvSpPr>
        <p:spPr>
          <a:xfrm>
            <a:off x="2574315" y="259164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1" name="236 Paralelogramo">
            <a:extLst>
              <a:ext uri="{FF2B5EF4-FFF2-40B4-BE49-F238E27FC236}">
                <a16:creationId xmlns:a16="http://schemas.microsoft.com/office/drawing/2014/main" id="{C366BB28-317E-4F28-B36D-AB326B7272AE}"/>
              </a:ext>
            </a:extLst>
          </p:cNvPr>
          <p:cNvSpPr/>
          <p:nvPr/>
        </p:nvSpPr>
        <p:spPr>
          <a:xfrm>
            <a:off x="3061357" y="281216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2" name="237 Paralelogramo">
            <a:extLst>
              <a:ext uri="{FF2B5EF4-FFF2-40B4-BE49-F238E27FC236}">
                <a16:creationId xmlns:a16="http://schemas.microsoft.com/office/drawing/2014/main" id="{BE0673F0-D8FB-400B-AE64-3A3897129FE7}"/>
              </a:ext>
            </a:extLst>
          </p:cNvPr>
          <p:cNvSpPr/>
          <p:nvPr/>
        </p:nvSpPr>
        <p:spPr>
          <a:xfrm>
            <a:off x="2981936" y="217598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3" name="238 Paralelogramo">
            <a:extLst>
              <a:ext uri="{FF2B5EF4-FFF2-40B4-BE49-F238E27FC236}">
                <a16:creationId xmlns:a16="http://schemas.microsoft.com/office/drawing/2014/main" id="{439177F8-6BC3-4F76-8C4C-5F7BB184862C}"/>
              </a:ext>
            </a:extLst>
          </p:cNvPr>
          <p:cNvSpPr/>
          <p:nvPr/>
        </p:nvSpPr>
        <p:spPr>
          <a:xfrm>
            <a:off x="3468978" y="2396503"/>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4" name="269 Paralelogramo">
            <a:extLst>
              <a:ext uri="{FF2B5EF4-FFF2-40B4-BE49-F238E27FC236}">
                <a16:creationId xmlns:a16="http://schemas.microsoft.com/office/drawing/2014/main" id="{AF4B02E1-50AC-4EC2-BF91-B914BD673890}"/>
              </a:ext>
            </a:extLst>
          </p:cNvPr>
          <p:cNvSpPr/>
          <p:nvPr/>
        </p:nvSpPr>
        <p:spPr>
          <a:xfrm>
            <a:off x="3378117" y="1756970"/>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5" name="270 Paralelogramo">
            <a:extLst>
              <a:ext uri="{FF2B5EF4-FFF2-40B4-BE49-F238E27FC236}">
                <a16:creationId xmlns:a16="http://schemas.microsoft.com/office/drawing/2014/main" id="{3B7685D9-9032-4C54-8E9A-34EC648E0AD3}"/>
              </a:ext>
            </a:extLst>
          </p:cNvPr>
          <p:cNvSpPr/>
          <p:nvPr/>
        </p:nvSpPr>
        <p:spPr>
          <a:xfrm>
            <a:off x="3865159" y="1977488"/>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nvGrpSpPr>
          <p:cNvPr id="86" name="Group 85">
            <a:extLst>
              <a:ext uri="{FF2B5EF4-FFF2-40B4-BE49-F238E27FC236}">
                <a16:creationId xmlns:a16="http://schemas.microsoft.com/office/drawing/2014/main" id="{E0F2CA99-CEB1-482B-9697-53130A39FB76}"/>
              </a:ext>
            </a:extLst>
          </p:cNvPr>
          <p:cNvGrpSpPr/>
          <p:nvPr/>
        </p:nvGrpSpPr>
        <p:grpSpPr>
          <a:xfrm>
            <a:off x="2617351" y="1819746"/>
            <a:ext cx="3688382" cy="1458752"/>
            <a:chOff x="3844232" y="2702941"/>
            <a:chExt cx="4917843" cy="1945002"/>
          </a:xfrm>
        </p:grpSpPr>
        <p:grpSp>
          <p:nvGrpSpPr>
            <p:cNvPr id="87" name="58 Grupo">
              <a:extLst>
                <a:ext uri="{FF2B5EF4-FFF2-40B4-BE49-F238E27FC236}">
                  <a16:creationId xmlns:a16="http://schemas.microsoft.com/office/drawing/2014/main" id="{106A5F4A-BCAF-471C-AE08-78514584D8EC}"/>
                </a:ext>
              </a:extLst>
            </p:cNvPr>
            <p:cNvGrpSpPr/>
            <p:nvPr/>
          </p:nvGrpSpPr>
          <p:grpSpPr>
            <a:xfrm>
              <a:off x="8042161" y="3275281"/>
              <a:ext cx="187152" cy="234025"/>
              <a:chOff x="4843539" y="1905844"/>
              <a:chExt cx="187152" cy="324036"/>
            </a:xfrm>
          </p:grpSpPr>
          <p:cxnSp>
            <p:nvCxnSpPr>
              <p:cNvPr id="133" name="59 Conector recto">
                <a:extLst>
                  <a:ext uri="{FF2B5EF4-FFF2-40B4-BE49-F238E27FC236}">
                    <a16:creationId xmlns:a16="http://schemas.microsoft.com/office/drawing/2014/main" id="{C256089A-6053-4EC1-A413-416FDDC72368}"/>
                  </a:ext>
                </a:extLst>
              </p:cNvPr>
              <p:cNvCxnSpPr>
                <a:endCxn id="13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4" name="60 Triángulo isósceles">
                <a:extLst>
                  <a:ext uri="{FF2B5EF4-FFF2-40B4-BE49-F238E27FC236}">
                    <a16:creationId xmlns:a16="http://schemas.microsoft.com/office/drawing/2014/main" id="{A6C8B29A-8B24-409F-AD0C-D2B70E504BE9}"/>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8" name="66 Grupo">
              <a:extLst>
                <a:ext uri="{FF2B5EF4-FFF2-40B4-BE49-F238E27FC236}">
                  <a16:creationId xmlns:a16="http://schemas.microsoft.com/office/drawing/2014/main" id="{77F083B3-3625-47AE-B9DF-16B0725219EC}"/>
                </a:ext>
              </a:extLst>
            </p:cNvPr>
            <p:cNvGrpSpPr/>
            <p:nvPr/>
          </p:nvGrpSpPr>
          <p:grpSpPr>
            <a:xfrm>
              <a:off x="6997938" y="3279651"/>
              <a:ext cx="187152" cy="234025"/>
              <a:chOff x="4843539" y="1905844"/>
              <a:chExt cx="187152" cy="324036"/>
            </a:xfrm>
          </p:grpSpPr>
          <p:cxnSp>
            <p:nvCxnSpPr>
              <p:cNvPr id="131" name="67 Conector recto">
                <a:extLst>
                  <a:ext uri="{FF2B5EF4-FFF2-40B4-BE49-F238E27FC236}">
                    <a16:creationId xmlns:a16="http://schemas.microsoft.com/office/drawing/2014/main" id="{C0BFE25A-79CE-4BC0-8D2F-9DD9EAD39FCB}"/>
                  </a:ext>
                </a:extLst>
              </p:cNvPr>
              <p:cNvCxnSpPr>
                <a:endCxn id="13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2" name="68 Triángulo isósceles">
                <a:extLst>
                  <a:ext uri="{FF2B5EF4-FFF2-40B4-BE49-F238E27FC236}">
                    <a16:creationId xmlns:a16="http://schemas.microsoft.com/office/drawing/2014/main" id="{FF143EE6-F718-4510-8389-2A5858661D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9" name="82 Grupo">
              <a:extLst>
                <a:ext uri="{FF2B5EF4-FFF2-40B4-BE49-F238E27FC236}">
                  <a16:creationId xmlns:a16="http://schemas.microsoft.com/office/drawing/2014/main" id="{C704BDD8-2292-466F-8040-188587206A49}"/>
                </a:ext>
              </a:extLst>
            </p:cNvPr>
            <p:cNvGrpSpPr/>
            <p:nvPr/>
          </p:nvGrpSpPr>
          <p:grpSpPr>
            <a:xfrm>
              <a:off x="7503187" y="3831878"/>
              <a:ext cx="187152" cy="234025"/>
              <a:chOff x="4843539" y="1905844"/>
              <a:chExt cx="187152" cy="324036"/>
            </a:xfrm>
          </p:grpSpPr>
          <p:cxnSp>
            <p:nvCxnSpPr>
              <p:cNvPr id="129" name="83 Conector recto">
                <a:extLst>
                  <a:ext uri="{FF2B5EF4-FFF2-40B4-BE49-F238E27FC236}">
                    <a16:creationId xmlns:a16="http://schemas.microsoft.com/office/drawing/2014/main" id="{43CB8282-E8C8-4723-8BB3-97A87475EB8B}"/>
                  </a:ext>
                </a:extLst>
              </p:cNvPr>
              <p:cNvCxnSpPr>
                <a:endCxn id="13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0" name="84 Triángulo isósceles">
                <a:extLst>
                  <a:ext uri="{FF2B5EF4-FFF2-40B4-BE49-F238E27FC236}">
                    <a16:creationId xmlns:a16="http://schemas.microsoft.com/office/drawing/2014/main" id="{1078C68F-995C-4E23-9BCD-F96B878F3FAE}"/>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0" name="90 Grupo">
              <a:extLst>
                <a:ext uri="{FF2B5EF4-FFF2-40B4-BE49-F238E27FC236}">
                  <a16:creationId xmlns:a16="http://schemas.microsoft.com/office/drawing/2014/main" id="{D4173A47-26C7-4F5B-B36F-C8D3E2764976}"/>
                </a:ext>
              </a:extLst>
            </p:cNvPr>
            <p:cNvGrpSpPr/>
            <p:nvPr/>
          </p:nvGrpSpPr>
          <p:grpSpPr>
            <a:xfrm>
              <a:off x="6950512" y="4405949"/>
              <a:ext cx="187152" cy="234025"/>
              <a:chOff x="4843539" y="1905844"/>
              <a:chExt cx="187152" cy="324036"/>
            </a:xfrm>
          </p:grpSpPr>
          <p:cxnSp>
            <p:nvCxnSpPr>
              <p:cNvPr id="127" name="91 Conector recto">
                <a:extLst>
                  <a:ext uri="{FF2B5EF4-FFF2-40B4-BE49-F238E27FC236}">
                    <a16:creationId xmlns:a16="http://schemas.microsoft.com/office/drawing/2014/main" id="{3057D2FB-C4C8-4AFC-A219-F3C506847D14}"/>
                  </a:ext>
                </a:extLst>
              </p:cNvPr>
              <p:cNvCxnSpPr>
                <a:endCxn id="12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8" name="92 Triángulo isósceles">
                <a:extLst>
                  <a:ext uri="{FF2B5EF4-FFF2-40B4-BE49-F238E27FC236}">
                    <a16:creationId xmlns:a16="http://schemas.microsoft.com/office/drawing/2014/main" id="{5EADFF21-68E6-4127-80B3-704114C8C8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1" name="106 Grupo">
              <a:extLst>
                <a:ext uri="{FF2B5EF4-FFF2-40B4-BE49-F238E27FC236}">
                  <a16:creationId xmlns:a16="http://schemas.microsoft.com/office/drawing/2014/main" id="{BC3B5CE2-B352-488A-AE95-167A0C0C0FC9}"/>
                </a:ext>
              </a:extLst>
            </p:cNvPr>
            <p:cNvGrpSpPr/>
            <p:nvPr/>
          </p:nvGrpSpPr>
          <p:grpSpPr>
            <a:xfrm>
              <a:off x="4882268" y="4400254"/>
              <a:ext cx="187152" cy="234025"/>
              <a:chOff x="4843539" y="1905844"/>
              <a:chExt cx="187152" cy="324036"/>
            </a:xfrm>
          </p:grpSpPr>
          <p:cxnSp>
            <p:nvCxnSpPr>
              <p:cNvPr id="125" name="107 Conector recto">
                <a:extLst>
                  <a:ext uri="{FF2B5EF4-FFF2-40B4-BE49-F238E27FC236}">
                    <a16:creationId xmlns:a16="http://schemas.microsoft.com/office/drawing/2014/main" id="{12357EE0-20B9-4F88-A5A1-DFC8CA19DE41}"/>
                  </a:ext>
                </a:extLst>
              </p:cNvPr>
              <p:cNvCxnSpPr>
                <a:endCxn id="12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6" name="108 Triángulo isósceles">
                <a:extLst>
                  <a:ext uri="{FF2B5EF4-FFF2-40B4-BE49-F238E27FC236}">
                    <a16:creationId xmlns:a16="http://schemas.microsoft.com/office/drawing/2014/main" id="{85BD676A-D510-48F1-96A3-DF9F6A9EF32D}"/>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2" name="114 Grupo">
              <a:extLst>
                <a:ext uri="{FF2B5EF4-FFF2-40B4-BE49-F238E27FC236}">
                  <a16:creationId xmlns:a16="http://schemas.microsoft.com/office/drawing/2014/main" id="{EEB0FF64-3C19-44E2-BE2A-B78C97465C8D}"/>
                </a:ext>
              </a:extLst>
            </p:cNvPr>
            <p:cNvGrpSpPr/>
            <p:nvPr/>
          </p:nvGrpSpPr>
          <p:grpSpPr>
            <a:xfrm>
              <a:off x="6453601" y="3815838"/>
              <a:ext cx="187152" cy="234025"/>
              <a:chOff x="4843539" y="1905844"/>
              <a:chExt cx="187152" cy="324036"/>
            </a:xfrm>
          </p:grpSpPr>
          <p:cxnSp>
            <p:nvCxnSpPr>
              <p:cNvPr id="123" name="115 Conector recto">
                <a:extLst>
                  <a:ext uri="{FF2B5EF4-FFF2-40B4-BE49-F238E27FC236}">
                    <a16:creationId xmlns:a16="http://schemas.microsoft.com/office/drawing/2014/main" id="{08245E23-44C4-4983-B6E4-61FCD6A2F262}"/>
                  </a:ext>
                </a:extLst>
              </p:cNvPr>
              <p:cNvCxnSpPr>
                <a:endCxn id="12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4" name="116 Triángulo isósceles">
                <a:extLst>
                  <a:ext uri="{FF2B5EF4-FFF2-40B4-BE49-F238E27FC236}">
                    <a16:creationId xmlns:a16="http://schemas.microsoft.com/office/drawing/2014/main" id="{F07F41BE-3C42-400F-A6BA-0E906B6769B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3" name="122 Grupo">
              <a:extLst>
                <a:ext uri="{FF2B5EF4-FFF2-40B4-BE49-F238E27FC236}">
                  <a16:creationId xmlns:a16="http://schemas.microsoft.com/office/drawing/2014/main" id="{86E510E7-10F8-4C65-B0D8-F72C3E354E4E}"/>
                </a:ext>
              </a:extLst>
            </p:cNvPr>
            <p:cNvGrpSpPr/>
            <p:nvPr/>
          </p:nvGrpSpPr>
          <p:grpSpPr>
            <a:xfrm>
              <a:off x="5411288" y="3842302"/>
              <a:ext cx="187152" cy="234025"/>
              <a:chOff x="4843539" y="1905844"/>
              <a:chExt cx="187152" cy="324036"/>
            </a:xfrm>
          </p:grpSpPr>
          <p:cxnSp>
            <p:nvCxnSpPr>
              <p:cNvPr id="121" name="123 Conector recto">
                <a:extLst>
                  <a:ext uri="{FF2B5EF4-FFF2-40B4-BE49-F238E27FC236}">
                    <a16:creationId xmlns:a16="http://schemas.microsoft.com/office/drawing/2014/main" id="{6E7FB116-665A-43D2-83C6-525CB2527312}"/>
                  </a:ext>
                </a:extLst>
              </p:cNvPr>
              <p:cNvCxnSpPr>
                <a:endCxn id="12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2" name="124 Triángulo isósceles">
                <a:extLst>
                  <a:ext uri="{FF2B5EF4-FFF2-40B4-BE49-F238E27FC236}">
                    <a16:creationId xmlns:a16="http://schemas.microsoft.com/office/drawing/2014/main" id="{C543AF17-7F69-41F4-8551-421174C24F7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4" name="184 Grupo">
              <a:extLst>
                <a:ext uri="{FF2B5EF4-FFF2-40B4-BE49-F238E27FC236}">
                  <a16:creationId xmlns:a16="http://schemas.microsoft.com/office/drawing/2014/main" id="{4C061DC4-CC85-4106-A013-A3A69D69E22C}"/>
                </a:ext>
              </a:extLst>
            </p:cNvPr>
            <p:cNvGrpSpPr/>
            <p:nvPr/>
          </p:nvGrpSpPr>
          <p:grpSpPr>
            <a:xfrm>
              <a:off x="8574923" y="2718981"/>
              <a:ext cx="187152" cy="234025"/>
              <a:chOff x="4843539" y="1905844"/>
              <a:chExt cx="187152" cy="324036"/>
            </a:xfrm>
          </p:grpSpPr>
          <p:cxnSp>
            <p:nvCxnSpPr>
              <p:cNvPr id="119" name="185 Conector recto">
                <a:extLst>
                  <a:ext uri="{FF2B5EF4-FFF2-40B4-BE49-F238E27FC236}">
                    <a16:creationId xmlns:a16="http://schemas.microsoft.com/office/drawing/2014/main" id="{7399A0EF-CF1A-4ABD-A7D7-F1E92C1EA8CD}"/>
                  </a:ext>
                </a:extLst>
              </p:cNvPr>
              <p:cNvCxnSpPr>
                <a:endCxn id="12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0" name="186 Triángulo isósceles">
                <a:extLst>
                  <a:ext uri="{FF2B5EF4-FFF2-40B4-BE49-F238E27FC236}">
                    <a16:creationId xmlns:a16="http://schemas.microsoft.com/office/drawing/2014/main" id="{CA022437-5936-4C5A-841D-F649D6F2C4D1}"/>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5" name="200 Grupo">
              <a:extLst>
                <a:ext uri="{FF2B5EF4-FFF2-40B4-BE49-F238E27FC236}">
                  <a16:creationId xmlns:a16="http://schemas.microsoft.com/office/drawing/2014/main" id="{628B072A-FEB4-40BF-AB3A-6B2FAFF0575B}"/>
                </a:ext>
              </a:extLst>
            </p:cNvPr>
            <p:cNvGrpSpPr/>
            <p:nvPr/>
          </p:nvGrpSpPr>
          <p:grpSpPr>
            <a:xfrm>
              <a:off x="7525337" y="2702941"/>
              <a:ext cx="187152" cy="234025"/>
              <a:chOff x="4843539" y="1905844"/>
              <a:chExt cx="187152" cy="324036"/>
            </a:xfrm>
          </p:grpSpPr>
          <p:cxnSp>
            <p:nvCxnSpPr>
              <p:cNvPr id="117" name="201 Conector recto">
                <a:extLst>
                  <a:ext uri="{FF2B5EF4-FFF2-40B4-BE49-F238E27FC236}">
                    <a16:creationId xmlns:a16="http://schemas.microsoft.com/office/drawing/2014/main" id="{7CC962E6-BCE1-4BA9-B77B-044FCA65545A}"/>
                  </a:ext>
                </a:extLst>
              </p:cNvPr>
              <p:cNvCxnSpPr>
                <a:endCxn id="11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8" name="202 Triángulo isósceles">
                <a:extLst>
                  <a:ext uri="{FF2B5EF4-FFF2-40B4-BE49-F238E27FC236}">
                    <a16:creationId xmlns:a16="http://schemas.microsoft.com/office/drawing/2014/main" id="{DC45597A-218D-4E4F-9FEA-A9DE1FFAC757}"/>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6" name="203 Grupo">
              <a:extLst>
                <a:ext uri="{FF2B5EF4-FFF2-40B4-BE49-F238E27FC236}">
                  <a16:creationId xmlns:a16="http://schemas.microsoft.com/office/drawing/2014/main" id="{028EC382-1AAC-464F-BA50-C716DD6450A4}"/>
                </a:ext>
              </a:extLst>
            </p:cNvPr>
            <p:cNvGrpSpPr/>
            <p:nvPr/>
          </p:nvGrpSpPr>
          <p:grpSpPr>
            <a:xfrm>
              <a:off x="6483024" y="2729405"/>
              <a:ext cx="187152" cy="234025"/>
              <a:chOff x="4843539" y="1905844"/>
              <a:chExt cx="187152" cy="324036"/>
            </a:xfrm>
          </p:grpSpPr>
          <p:cxnSp>
            <p:nvCxnSpPr>
              <p:cNvPr id="115" name="204 Conector recto">
                <a:extLst>
                  <a:ext uri="{FF2B5EF4-FFF2-40B4-BE49-F238E27FC236}">
                    <a16:creationId xmlns:a16="http://schemas.microsoft.com/office/drawing/2014/main" id="{8336B365-93B8-40F7-B8D4-E5D54D746856}"/>
                  </a:ext>
                </a:extLst>
              </p:cNvPr>
              <p:cNvCxnSpPr>
                <a:endCxn id="11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6" name="205 Triángulo isósceles">
                <a:extLst>
                  <a:ext uri="{FF2B5EF4-FFF2-40B4-BE49-F238E27FC236}">
                    <a16:creationId xmlns:a16="http://schemas.microsoft.com/office/drawing/2014/main" id="{C0B476FA-2077-41E9-B461-6635ECC25EA5}"/>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7" name="240 Grupo">
              <a:extLst>
                <a:ext uri="{FF2B5EF4-FFF2-40B4-BE49-F238E27FC236}">
                  <a16:creationId xmlns:a16="http://schemas.microsoft.com/office/drawing/2014/main" id="{C5B4B444-7D72-4551-A763-A2C7440F7B47}"/>
                </a:ext>
              </a:extLst>
            </p:cNvPr>
            <p:cNvGrpSpPr/>
            <p:nvPr/>
          </p:nvGrpSpPr>
          <p:grpSpPr>
            <a:xfrm>
              <a:off x="5959902" y="3287620"/>
              <a:ext cx="187152" cy="234025"/>
              <a:chOff x="4843539" y="1905844"/>
              <a:chExt cx="187152" cy="324036"/>
            </a:xfrm>
          </p:grpSpPr>
          <p:cxnSp>
            <p:nvCxnSpPr>
              <p:cNvPr id="113" name="241 Conector recto">
                <a:extLst>
                  <a:ext uri="{FF2B5EF4-FFF2-40B4-BE49-F238E27FC236}">
                    <a16:creationId xmlns:a16="http://schemas.microsoft.com/office/drawing/2014/main" id="{479F7AF6-B0A2-4320-AFD3-D96C1E4605D0}"/>
                  </a:ext>
                </a:extLst>
              </p:cNvPr>
              <p:cNvCxnSpPr>
                <a:endCxn id="11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4" name="242 Triángulo isósceles">
                <a:extLst>
                  <a:ext uri="{FF2B5EF4-FFF2-40B4-BE49-F238E27FC236}">
                    <a16:creationId xmlns:a16="http://schemas.microsoft.com/office/drawing/2014/main" id="{8D48DB9E-2539-4556-87A0-66BBFE3495E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8" name="243 Grupo">
              <a:extLst>
                <a:ext uri="{FF2B5EF4-FFF2-40B4-BE49-F238E27FC236}">
                  <a16:creationId xmlns:a16="http://schemas.microsoft.com/office/drawing/2014/main" id="{F4B9C16E-BA84-452E-8484-7C5098EC73A1}"/>
                </a:ext>
              </a:extLst>
            </p:cNvPr>
            <p:cNvGrpSpPr/>
            <p:nvPr/>
          </p:nvGrpSpPr>
          <p:grpSpPr>
            <a:xfrm>
              <a:off x="4927521" y="3286236"/>
              <a:ext cx="187152" cy="234025"/>
              <a:chOff x="4843539" y="1905844"/>
              <a:chExt cx="187152" cy="324036"/>
            </a:xfrm>
          </p:grpSpPr>
          <p:cxnSp>
            <p:nvCxnSpPr>
              <p:cNvPr id="111" name="244 Conector recto">
                <a:extLst>
                  <a:ext uri="{FF2B5EF4-FFF2-40B4-BE49-F238E27FC236}">
                    <a16:creationId xmlns:a16="http://schemas.microsoft.com/office/drawing/2014/main" id="{96CAFF9C-6A6B-4FA6-AAEE-415CB1922585}"/>
                  </a:ext>
                </a:extLst>
              </p:cNvPr>
              <p:cNvCxnSpPr>
                <a:endCxn id="11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2" name="245 Triángulo isósceles">
                <a:extLst>
                  <a:ext uri="{FF2B5EF4-FFF2-40B4-BE49-F238E27FC236}">
                    <a16:creationId xmlns:a16="http://schemas.microsoft.com/office/drawing/2014/main" id="{AAB046BB-91B0-47CE-95F5-BE6A9DF6FFE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9" name="250 Grupo">
              <a:extLst>
                <a:ext uri="{FF2B5EF4-FFF2-40B4-BE49-F238E27FC236}">
                  <a16:creationId xmlns:a16="http://schemas.microsoft.com/office/drawing/2014/main" id="{C798FB8B-7E11-49E7-BF03-6AAADF89C618}"/>
                </a:ext>
              </a:extLst>
            </p:cNvPr>
            <p:cNvGrpSpPr/>
            <p:nvPr/>
          </p:nvGrpSpPr>
          <p:grpSpPr>
            <a:xfrm>
              <a:off x="5912476" y="4413918"/>
              <a:ext cx="187152" cy="234025"/>
              <a:chOff x="4843539" y="1905844"/>
              <a:chExt cx="187152" cy="324036"/>
            </a:xfrm>
          </p:grpSpPr>
          <p:cxnSp>
            <p:nvCxnSpPr>
              <p:cNvPr id="109" name="251 Conector recto">
                <a:extLst>
                  <a:ext uri="{FF2B5EF4-FFF2-40B4-BE49-F238E27FC236}">
                    <a16:creationId xmlns:a16="http://schemas.microsoft.com/office/drawing/2014/main" id="{1944EE3E-A41C-4769-9A60-89149AAC192C}"/>
                  </a:ext>
                </a:extLst>
              </p:cNvPr>
              <p:cNvCxnSpPr>
                <a:endCxn id="11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0" name="252 Triángulo isósceles">
                <a:extLst>
                  <a:ext uri="{FF2B5EF4-FFF2-40B4-BE49-F238E27FC236}">
                    <a16:creationId xmlns:a16="http://schemas.microsoft.com/office/drawing/2014/main" id="{E7079405-D41F-4BE2-A771-4C073BC45C1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0" name="256 Grupo">
              <a:extLst>
                <a:ext uri="{FF2B5EF4-FFF2-40B4-BE49-F238E27FC236}">
                  <a16:creationId xmlns:a16="http://schemas.microsoft.com/office/drawing/2014/main" id="{095A9536-48E2-4E50-9725-7BD5C07E697B}"/>
                </a:ext>
              </a:extLst>
            </p:cNvPr>
            <p:cNvGrpSpPr/>
            <p:nvPr/>
          </p:nvGrpSpPr>
          <p:grpSpPr>
            <a:xfrm>
              <a:off x="3844232" y="4408223"/>
              <a:ext cx="187152" cy="234025"/>
              <a:chOff x="4843539" y="1905844"/>
              <a:chExt cx="187152" cy="324036"/>
            </a:xfrm>
          </p:grpSpPr>
          <p:cxnSp>
            <p:nvCxnSpPr>
              <p:cNvPr id="107" name="257 Conector recto">
                <a:extLst>
                  <a:ext uri="{FF2B5EF4-FFF2-40B4-BE49-F238E27FC236}">
                    <a16:creationId xmlns:a16="http://schemas.microsoft.com/office/drawing/2014/main" id="{443638D6-DBB7-406C-8BB2-C9AB4DB2F388}"/>
                  </a:ext>
                </a:extLst>
              </p:cNvPr>
              <p:cNvCxnSpPr>
                <a:endCxn id="10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8" name="258 Triángulo isósceles">
                <a:extLst>
                  <a:ext uri="{FF2B5EF4-FFF2-40B4-BE49-F238E27FC236}">
                    <a16:creationId xmlns:a16="http://schemas.microsoft.com/office/drawing/2014/main" id="{14560983-ECB1-4587-889E-20734AE00B2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1" name="265 Grupo">
              <a:extLst>
                <a:ext uri="{FF2B5EF4-FFF2-40B4-BE49-F238E27FC236}">
                  <a16:creationId xmlns:a16="http://schemas.microsoft.com/office/drawing/2014/main" id="{031E40E4-026C-471E-A28F-07E6C8A7816B}"/>
                </a:ext>
              </a:extLst>
            </p:cNvPr>
            <p:cNvGrpSpPr/>
            <p:nvPr/>
          </p:nvGrpSpPr>
          <p:grpSpPr>
            <a:xfrm>
              <a:off x="4373252" y="3850271"/>
              <a:ext cx="187152" cy="234025"/>
              <a:chOff x="4843539" y="1905844"/>
              <a:chExt cx="187152" cy="324036"/>
            </a:xfrm>
          </p:grpSpPr>
          <p:cxnSp>
            <p:nvCxnSpPr>
              <p:cNvPr id="105" name="266 Conector recto">
                <a:extLst>
                  <a:ext uri="{FF2B5EF4-FFF2-40B4-BE49-F238E27FC236}">
                    <a16:creationId xmlns:a16="http://schemas.microsoft.com/office/drawing/2014/main" id="{C51B2BB3-FD18-4417-B540-D9EE1D708B90}"/>
                  </a:ext>
                </a:extLst>
              </p:cNvPr>
              <p:cNvCxnSpPr>
                <a:endCxn id="10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6" name="267 Triángulo isósceles">
                <a:extLst>
                  <a:ext uri="{FF2B5EF4-FFF2-40B4-BE49-F238E27FC236}">
                    <a16:creationId xmlns:a16="http://schemas.microsoft.com/office/drawing/2014/main" id="{EEE4984C-C86B-4D19-A3B8-D51ED105B9F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2" name="277 Grupo">
              <a:extLst>
                <a:ext uri="{FF2B5EF4-FFF2-40B4-BE49-F238E27FC236}">
                  <a16:creationId xmlns:a16="http://schemas.microsoft.com/office/drawing/2014/main" id="{2DD0A8A7-00E3-4DA7-8319-57FBDAF0F51A}"/>
                </a:ext>
              </a:extLst>
            </p:cNvPr>
            <p:cNvGrpSpPr/>
            <p:nvPr/>
          </p:nvGrpSpPr>
          <p:grpSpPr>
            <a:xfrm>
              <a:off x="5444988" y="2737374"/>
              <a:ext cx="187152" cy="234025"/>
              <a:chOff x="4843539" y="1905844"/>
              <a:chExt cx="187152" cy="324036"/>
            </a:xfrm>
          </p:grpSpPr>
          <p:cxnSp>
            <p:nvCxnSpPr>
              <p:cNvPr id="103" name="278 Conector recto">
                <a:extLst>
                  <a:ext uri="{FF2B5EF4-FFF2-40B4-BE49-F238E27FC236}">
                    <a16:creationId xmlns:a16="http://schemas.microsoft.com/office/drawing/2014/main" id="{C2EB657D-D6AB-4A91-BB10-49ED38F3F77D}"/>
                  </a:ext>
                </a:extLst>
              </p:cNvPr>
              <p:cNvCxnSpPr>
                <a:endCxn id="10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4" name="279 Triángulo isósceles">
                <a:extLst>
                  <a:ext uri="{FF2B5EF4-FFF2-40B4-BE49-F238E27FC236}">
                    <a16:creationId xmlns:a16="http://schemas.microsoft.com/office/drawing/2014/main" id="{C20D2F4D-55B0-46DA-A2EF-2D3FECF5CE4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grpSp>
        <p:nvGrpSpPr>
          <p:cNvPr id="135" name="Group 134">
            <a:extLst>
              <a:ext uri="{FF2B5EF4-FFF2-40B4-BE49-F238E27FC236}">
                <a16:creationId xmlns:a16="http://schemas.microsoft.com/office/drawing/2014/main" id="{109D748B-B888-46AD-A12F-0B342B4EEE18}"/>
              </a:ext>
            </a:extLst>
          </p:cNvPr>
          <p:cNvGrpSpPr/>
          <p:nvPr/>
        </p:nvGrpSpPr>
        <p:grpSpPr>
          <a:xfrm>
            <a:off x="4900465" y="3083923"/>
            <a:ext cx="2223484" cy="1320157"/>
            <a:chOff x="3926877" y="2366783"/>
            <a:chExt cx="2223484" cy="1320157"/>
          </a:xfrm>
        </p:grpSpPr>
        <p:sp>
          <p:nvSpPr>
            <p:cNvPr id="136" name="Oval 135">
              <a:extLst>
                <a:ext uri="{FF2B5EF4-FFF2-40B4-BE49-F238E27FC236}">
                  <a16:creationId xmlns:a16="http://schemas.microsoft.com/office/drawing/2014/main" id="{17B795C9-CCEC-41B3-B146-A6D39E71F3EB}"/>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37" name="Straight Arrow Connector 136">
              <a:extLst>
                <a:ext uri="{FF2B5EF4-FFF2-40B4-BE49-F238E27FC236}">
                  <a16:creationId xmlns:a16="http://schemas.microsoft.com/office/drawing/2014/main" id="{A782FEF8-7D6D-46B4-88B8-74F8DBE2816F}"/>
                </a:ext>
              </a:extLst>
            </p:cNvPr>
            <p:cNvCxnSpPr>
              <a:cxnSpLocks/>
              <a:stCxn id="136" idx="0"/>
            </p:cNvCxnSpPr>
            <p:nvPr/>
          </p:nvCxnSpPr>
          <p:spPr>
            <a:xfrm>
              <a:off x="4159344" y="2366783"/>
              <a:ext cx="1991017" cy="215822"/>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D28EF367-5548-40F8-B82E-2A4E759910E5}"/>
                </a:ext>
              </a:extLst>
            </p:cNvPr>
            <p:cNvCxnSpPr>
              <a:cxnSpLocks/>
              <a:stCxn id="136" idx="3"/>
            </p:cNvCxnSpPr>
            <p:nvPr/>
          </p:nvCxnSpPr>
          <p:spPr>
            <a:xfrm>
              <a:off x="3994965" y="2726383"/>
              <a:ext cx="2155396" cy="960557"/>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D6A66169-892D-441B-BAEE-9BD0434C7EDF}"/>
              </a:ext>
            </a:extLst>
          </p:cNvPr>
          <p:cNvGrpSpPr/>
          <p:nvPr/>
        </p:nvGrpSpPr>
        <p:grpSpPr>
          <a:xfrm rot="18282172">
            <a:off x="6240362" y="1442903"/>
            <a:ext cx="1027144" cy="1439714"/>
            <a:chOff x="3758216" y="2284243"/>
            <a:chExt cx="1027144" cy="1439714"/>
          </a:xfrm>
        </p:grpSpPr>
        <p:sp>
          <p:nvSpPr>
            <p:cNvPr id="140" name="Oval 139">
              <a:extLst>
                <a:ext uri="{FF2B5EF4-FFF2-40B4-BE49-F238E27FC236}">
                  <a16:creationId xmlns:a16="http://schemas.microsoft.com/office/drawing/2014/main" id="{C823F7D6-E307-46C5-821A-F0ABD8F8DF78}"/>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1" name="Straight Arrow Connector 140">
              <a:extLst>
                <a:ext uri="{FF2B5EF4-FFF2-40B4-BE49-F238E27FC236}">
                  <a16:creationId xmlns:a16="http://schemas.microsoft.com/office/drawing/2014/main" id="{66107557-80EE-402C-99D0-F956FD6517D4}"/>
                </a:ext>
              </a:extLst>
            </p:cNvPr>
            <p:cNvCxnSpPr>
              <a:cxnSpLocks/>
              <a:stCxn id="140" idx="7"/>
            </p:cNvCxnSpPr>
            <p:nvPr/>
          </p:nvCxnSpPr>
          <p:spPr>
            <a:xfrm rot="3317828" flipV="1">
              <a:off x="4178391" y="2705901"/>
              <a:ext cx="1028628" cy="185311"/>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9E4EEFD7-0529-4EB0-9D74-E60D0B808040}"/>
                </a:ext>
              </a:extLst>
            </p:cNvPr>
            <p:cNvCxnSpPr>
              <a:cxnSpLocks/>
              <a:stCxn id="140" idx="2"/>
            </p:cNvCxnSpPr>
            <p:nvPr/>
          </p:nvCxnSpPr>
          <p:spPr>
            <a:xfrm rot="3317828">
              <a:off x="3474750" y="2913597"/>
              <a:ext cx="1093826" cy="526894"/>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43" name="Rectangle: Rounded Corners 142">
            <a:extLst>
              <a:ext uri="{FF2B5EF4-FFF2-40B4-BE49-F238E27FC236}">
                <a16:creationId xmlns:a16="http://schemas.microsoft.com/office/drawing/2014/main" id="{706B2ADA-7D04-4AF7-A5A7-F117B4A044CF}"/>
              </a:ext>
            </a:extLst>
          </p:cNvPr>
          <p:cNvSpPr/>
          <p:nvPr/>
        </p:nvSpPr>
        <p:spPr>
          <a:xfrm>
            <a:off x="6936881" y="3299745"/>
            <a:ext cx="1194428" cy="110433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Core3</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4" name="Rectangle: Rounded Corners 143">
            <a:extLst>
              <a:ext uri="{FF2B5EF4-FFF2-40B4-BE49-F238E27FC236}">
                <a16:creationId xmlns:a16="http://schemas.microsoft.com/office/drawing/2014/main" id="{F5CFFD6B-4A59-4466-8298-A859C82C09B6}"/>
              </a:ext>
            </a:extLst>
          </p:cNvPr>
          <p:cNvSpPr/>
          <p:nvPr/>
        </p:nvSpPr>
        <p:spPr>
          <a:xfrm>
            <a:off x="7208456" y="1609400"/>
            <a:ext cx="1119312" cy="113555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Core15</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5" name="Rectangle 144">
            <a:extLst>
              <a:ext uri="{FF2B5EF4-FFF2-40B4-BE49-F238E27FC236}">
                <a16:creationId xmlns:a16="http://schemas.microsoft.com/office/drawing/2014/main" id="{8E8756F7-57D6-4DAD-8E2F-2D6FE8B7FCD5}"/>
              </a:ext>
            </a:extLst>
          </p:cNvPr>
          <p:cNvSpPr/>
          <p:nvPr/>
        </p:nvSpPr>
        <p:spPr>
          <a:xfrm>
            <a:off x="1415441" y="3591847"/>
            <a:ext cx="2034695" cy="1077218"/>
          </a:xfrm>
          <a:prstGeom prst="rect">
            <a:avLst/>
          </a:prstGeom>
        </p:spPr>
        <p:style>
          <a:lnRef idx="2">
            <a:schemeClr val="dk1"/>
          </a:lnRef>
          <a:fillRef idx="1">
            <a:schemeClr val="lt1"/>
          </a:fillRef>
          <a:effectRef idx="0">
            <a:schemeClr val="dk1"/>
          </a:effectRef>
          <a:fontRef idx="minor">
            <a:schemeClr val="dk1"/>
          </a:fontRef>
        </p:style>
        <p:txBody>
          <a:bodyPr wrap="square" anchor="t">
            <a:spAutoFit/>
          </a:bodyPr>
          <a:lstStyle/>
          <a:p>
            <a:pPr algn="ctr"/>
            <a:r>
              <a:rPr lang="en-US" sz="1600" u="sng" dirty="0">
                <a:solidFill>
                  <a:schemeClr val="tx1"/>
                </a:solidFill>
                <a:latin typeface="Consolas" panose="020B0609020204030204" pitchFamily="49" charset="0"/>
              </a:rPr>
              <a:t>Master Thread​</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a:t>
            </a:r>
            <a:r>
              <a:rPr lang="en-US" sz="1600" dirty="0">
                <a:solidFill>
                  <a:schemeClr val="tx1"/>
                </a:solidFill>
                <a:latin typeface="Courier New" panose="02070309020205020404" pitchFamily="49" charset="0"/>
                <a:cs typeface="Courier New" panose="02070309020205020404" pitchFamily="49" charset="0"/>
              </a:rPr>
              <a:t> </a:t>
            </a:r>
            <a:r>
              <a:rPr lang="en-US" sz="1600" dirty="0" err="1">
                <a:solidFill>
                  <a:schemeClr val="tx1"/>
                </a:solidFill>
                <a:latin typeface="Courier New" panose="02070309020205020404" pitchFamily="49" charset="0"/>
                <a:cs typeface="Courier New" panose="02070309020205020404" pitchFamily="49" charset="0"/>
              </a:rPr>
              <a:t>barrier_wait</a:t>
            </a:r>
            <a:r>
              <a:rPr lang="en-US" sz="1600" dirty="0">
                <a:solidFill>
                  <a:schemeClr val="tx1"/>
                </a:solidFill>
                <a:latin typeface="Courier New" panose="02070309020205020404" pitchFamily="49" charset="0"/>
                <a:cs typeface="Courier New" panose="02070309020205020404" pitchFamily="49" charset="0"/>
              </a:rPr>
              <a:t>(b)</a:t>
            </a:r>
          </a:p>
          <a:p>
            <a:pPr algn="ctr"/>
            <a:r>
              <a:rPr lang="en-US" sz="1600" dirty="0">
                <a:solidFill>
                  <a:schemeClr val="tx1"/>
                </a:solidFill>
                <a:latin typeface="Courier New" panose="02070309020205020404" pitchFamily="49" charset="0"/>
                <a:cs typeface="Courier New" panose="02070309020205020404" pitchFamily="49" charset="0"/>
              </a:rPr>
              <a:t>…</a:t>
            </a:r>
          </a:p>
        </p:txBody>
      </p:sp>
      <p:grpSp>
        <p:nvGrpSpPr>
          <p:cNvPr id="147" name="Group 146">
            <a:extLst>
              <a:ext uri="{FF2B5EF4-FFF2-40B4-BE49-F238E27FC236}">
                <a16:creationId xmlns:a16="http://schemas.microsoft.com/office/drawing/2014/main" id="{84F0F627-F344-4763-957F-51E32EF133B1}"/>
              </a:ext>
            </a:extLst>
          </p:cNvPr>
          <p:cNvGrpSpPr/>
          <p:nvPr/>
        </p:nvGrpSpPr>
        <p:grpSpPr>
          <a:xfrm rot="12631151">
            <a:off x="1185112" y="1572646"/>
            <a:ext cx="2102045" cy="2071611"/>
            <a:chOff x="3926877" y="1856742"/>
            <a:chExt cx="2102045" cy="2071611"/>
          </a:xfrm>
        </p:grpSpPr>
        <p:sp>
          <p:nvSpPr>
            <p:cNvPr id="148" name="Oval 147">
              <a:extLst>
                <a:ext uri="{FF2B5EF4-FFF2-40B4-BE49-F238E27FC236}">
                  <a16:creationId xmlns:a16="http://schemas.microsoft.com/office/drawing/2014/main" id="{2C0E22DA-B830-4684-B75E-091A6E837611}"/>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9" name="Straight Arrow Connector 148">
              <a:extLst>
                <a:ext uri="{FF2B5EF4-FFF2-40B4-BE49-F238E27FC236}">
                  <a16:creationId xmlns:a16="http://schemas.microsoft.com/office/drawing/2014/main" id="{3B4AC423-9461-4C79-A774-FED2DC66DA25}"/>
                </a:ext>
              </a:extLst>
            </p:cNvPr>
            <p:cNvCxnSpPr>
              <a:cxnSpLocks/>
              <a:stCxn id="148" idx="0"/>
            </p:cNvCxnSpPr>
            <p:nvPr/>
          </p:nvCxnSpPr>
          <p:spPr>
            <a:xfrm rot="8968849" flipH="1" flipV="1">
              <a:off x="4230198" y="1856742"/>
              <a:ext cx="1798724" cy="76976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003DCBE1-7A5B-4860-868A-48945B1E8E9F}"/>
                </a:ext>
              </a:extLst>
            </p:cNvPr>
            <p:cNvCxnSpPr>
              <a:cxnSpLocks/>
              <a:stCxn id="148" idx="3"/>
            </p:cNvCxnSpPr>
            <p:nvPr/>
          </p:nvCxnSpPr>
          <p:spPr>
            <a:xfrm rot="8968849" flipH="1" flipV="1">
              <a:off x="4322876" y="2331633"/>
              <a:ext cx="1119058" cy="159672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51" name="Rectangle: Rounded Corners 150">
            <a:extLst>
              <a:ext uri="{FF2B5EF4-FFF2-40B4-BE49-F238E27FC236}">
                <a16:creationId xmlns:a16="http://schemas.microsoft.com/office/drawing/2014/main" id="{834A3E9E-47A5-465C-9AA6-3C13269B98AE}"/>
              </a:ext>
            </a:extLst>
          </p:cNvPr>
          <p:cNvSpPr/>
          <p:nvPr/>
        </p:nvSpPr>
        <p:spPr>
          <a:xfrm>
            <a:off x="789807" y="1611876"/>
            <a:ext cx="1156129" cy="111842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Core0</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p>
        </p:txBody>
      </p:sp>
      <p:cxnSp>
        <p:nvCxnSpPr>
          <p:cNvPr id="173" name="Straight Arrow Connector 172">
            <a:extLst>
              <a:ext uri="{FF2B5EF4-FFF2-40B4-BE49-F238E27FC236}">
                <a16:creationId xmlns:a16="http://schemas.microsoft.com/office/drawing/2014/main" id="{41BA78E9-A6C4-45DF-88F7-6E8A378E12C1}"/>
              </a:ext>
            </a:extLst>
          </p:cNvPr>
          <p:cNvCxnSpPr>
            <a:cxnSpLocks/>
            <a:stCxn id="145" idx="0"/>
            <a:endCxn id="78" idx="3"/>
          </p:cNvCxnSpPr>
          <p:nvPr/>
        </p:nvCxnSpPr>
        <p:spPr>
          <a:xfrm flipV="1">
            <a:off x="2432789" y="3284670"/>
            <a:ext cx="1216" cy="3071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DE273817-BF38-49E7-86C3-D1BCCC97C90A}"/>
              </a:ext>
            </a:extLst>
          </p:cNvPr>
          <p:cNvSpPr/>
          <p:nvPr/>
        </p:nvSpPr>
        <p:spPr>
          <a:xfrm>
            <a:off x="1415441" y="3591848"/>
            <a:ext cx="2034695" cy="1074714"/>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F7948D54-D73A-4B18-A3F6-049AB9F4A67E}"/>
              </a:ext>
            </a:extLst>
          </p:cNvPr>
          <p:cNvSpPr/>
          <p:nvPr/>
        </p:nvSpPr>
        <p:spPr>
          <a:xfrm>
            <a:off x="789777" y="1609945"/>
            <a:ext cx="1156129" cy="1112605"/>
          </a:xfrm>
          <a:prstGeom prst="round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Rounded Corners 145">
            <a:extLst>
              <a:ext uri="{FF2B5EF4-FFF2-40B4-BE49-F238E27FC236}">
                <a16:creationId xmlns:a16="http://schemas.microsoft.com/office/drawing/2014/main" id="{45B4F333-F854-4B01-B95C-329667F1254C}"/>
              </a:ext>
            </a:extLst>
          </p:cNvPr>
          <p:cNvSpPr/>
          <p:nvPr/>
        </p:nvSpPr>
        <p:spPr>
          <a:xfrm>
            <a:off x="7215230" y="1614418"/>
            <a:ext cx="1118699" cy="1130039"/>
          </a:xfrm>
          <a:prstGeom prst="round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Rounded Corners 151">
            <a:extLst>
              <a:ext uri="{FF2B5EF4-FFF2-40B4-BE49-F238E27FC236}">
                <a16:creationId xmlns:a16="http://schemas.microsoft.com/office/drawing/2014/main" id="{98127A66-B801-4643-BB26-D20018056F46}"/>
              </a:ext>
            </a:extLst>
          </p:cNvPr>
          <p:cNvSpPr/>
          <p:nvPr/>
        </p:nvSpPr>
        <p:spPr>
          <a:xfrm>
            <a:off x="6941525" y="3293327"/>
            <a:ext cx="1189784" cy="1104335"/>
          </a:xfrm>
          <a:prstGeom prst="round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AAAF6AF-FDB5-4FFD-8036-69B052E162E0}"/>
              </a:ext>
            </a:extLst>
          </p:cNvPr>
          <p:cNvSpPr/>
          <p:nvPr/>
        </p:nvSpPr>
        <p:spPr>
          <a:xfrm>
            <a:off x="2974187" y="4107051"/>
            <a:ext cx="396181" cy="290611"/>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537F1E28-5628-474D-B5E8-A6EB3AB2DD45}"/>
              </a:ext>
            </a:extLst>
          </p:cNvPr>
          <p:cNvSpPr/>
          <p:nvPr/>
        </p:nvSpPr>
        <p:spPr>
          <a:xfrm>
            <a:off x="1081004" y="2144309"/>
            <a:ext cx="547345" cy="290611"/>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id="{8379AC01-0B57-4D25-A913-D5C802EDE1E9}"/>
              </a:ext>
            </a:extLst>
          </p:cNvPr>
          <p:cNvSpPr/>
          <p:nvPr/>
        </p:nvSpPr>
        <p:spPr>
          <a:xfrm>
            <a:off x="7478554" y="2158498"/>
            <a:ext cx="547345" cy="290611"/>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4DFCFA77-9C2B-4E9B-8DE1-D8E6B56526CB}"/>
              </a:ext>
            </a:extLst>
          </p:cNvPr>
          <p:cNvSpPr/>
          <p:nvPr/>
        </p:nvSpPr>
        <p:spPr>
          <a:xfrm>
            <a:off x="7252673" y="3825673"/>
            <a:ext cx="547345" cy="290611"/>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7764231"/>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8"/>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14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46"/>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52"/>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146" grpId="0" animBg="1"/>
      <p:bldP spid="146" grpId="1" animBg="1"/>
      <p:bldP spid="152" grpId="0" animBg="1"/>
      <p:bldP spid="152" grpId="1" animBg="1"/>
      <p:bldP spid="9" grpId="0" animBg="1"/>
      <p:bldP spid="153" grpId="0" animBg="1"/>
      <p:bldP spid="155" grpId="0" animBg="1"/>
      <p:bldP spid="15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300" dirty="0"/>
              <a:t>On-chip wireless communication for communication-intensive data</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5</a:t>
            </a:fld>
            <a:endParaRPr lang="en-US" noProof="1"/>
          </a:p>
        </p:txBody>
      </p:sp>
      <p:sp>
        <p:nvSpPr>
          <p:cNvPr id="23" name="4 Paralelogramo">
            <a:extLst>
              <a:ext uri="{FF2B5EF4-FFF2-40B4-BE49-F238E27FC236}">
                <a16:creationId xmlns:a16="http://schemas.microsoft.com/office/drawing/2014/main" id="{D6B73733-9B33-45BA-BDB0-AB075C92A439}"/>
              </a:ext>
            </a:extLst>
          </p:cNvPr>
          <p:cNvSpPr/>
          <p:nvPr/>
        </p:nvSpPr>
        <p:spPr>
          <a:xfrm>
            <a:off x="4537726" y="2659468"/>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4" name="5 Paralelogramo">
            <a:extLst>
              <a:ext uri="{FF2B5EF4-FFF2-40B4-BE49-F238E27FC236}">
                <a16:creationId xmlns:a16="http://schemas.microsoft.com/office/drawing/2014/main" id="{16E75823-5072-4089-A963-BB9F938D8E6E}"/>
              </a:ext>
            </a:extLst>
          </p:cNvPr>
          <p:cNvSpPr/>
          <p:nvPr/>
        </p:nvSpPr>
        <p:spPr>
          <a:xfrm>
            <a:off x="4537726" y="2631340"/>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25" name="6 Grupo">
            <a:extLst>
              <a:ext uri="{FF2B5EF4-FFF2-40B4-BE49-F238E27FC236}">
                <a16:creationId xmlns:a16="http://schemas.microsoft.com/office/drawing/2014/main" id="{BAE8ED4C-A18C-4914-91C1-26EF9ECDF926}"/>
              </a:ext>
            </a:extLst>
          </p:cNvPr>
          <p:cNvGrpSpPr/>
          <p:nvPr/>
        </p:nvGrpSpPr>
        <p:grpSpPr>
          <a:xfrm>
            <a:off x="5056951" y="2887972"/>
            <a:ext cx="150284" cy="151652"/>
            <a:chOff x="5602909" y="3468101"/>
            <a:chExt cx="200379" cy="202202"/>
          </a:xfrm>
        </p:grpSpPr>
        <p:sp>
          <p:nvSpPr>
            <p:cNvPr id="26" name="7 Elipse">
              <a:extLst>
                <a:ext uri="{FF2B5EF4-FFF2-40B4-BE49-F238E27FC236}">
                  <a16:creationId xmlns:a16="http://schemas.microsoft.com/office/drawing/2014/main" id="{BDEB08A8-4466-457C-B510-941AF7AD601A}"/>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7" name="8 Elipse">
              <a:extLst>
                <a:ext uri="{FF2B5EF4-FFF2-40B4-BE49-F238E27FC236}">
                  <a16:creationId xmlns:a16="http://schemas.microsoft.com/office/drawing/2014/main" id="{3D6C9D7A-F04D-44A1-855B-0CC0A1EFBE41}"/>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28" name="9 Conector recto">
              <a:extLst>
                <a:ext uri="{FF2B5EF4-FFF2-40B4-BE49-F238E27FC236}">
                  <a16:creationId xmlns:a16="http://schemas.microsoft.com/office/drawing/2014/main" id="{01B550D9-4F71-4A72-BC06-8605E1596DA4}"/>
                </a:ext>
              </a:extLst>
            </p:cNvPr>
            <p:cNvCxnSpPr>
              <a:stCxn id="27" idx="2"/>
              <a:endCxn id="27"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29" name="10 Conector recto">
              <a:extLst>
                <a:ext uri="{FF2B5EF4-FFF2-40B4-BE49-F238E27FC236}">
                  <a16:creationId xmlns:a16="http://schemas.microsoft.com/office/drawing/2014/main" id="{CE8C499F-8A45-4887-930E-646A81F5DEBF}"/>
                </a:ext>
              </a:extLst>
            </p:cNvPr>
            <p:cNvCxnSpPr>
              <a:stCxn id="27" idx="4"/>
              <a:endCxn id="27"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sp>
        <p:nvSpPr>
          <p:cNvPr id="30" name="12 Paralelogramo">
            <a:extLst>
              <a:ext uri="{FF2B5EF4-FFF2-40B4-BE49-F238E27FC236}">
                <a16:creationId xmlns:a16="http://schemas.microsoft.com/office/drawing/2014/main" id="{B4481AED-2A66-4034-891F-F4DA018D0F87}"/>
              </a:ext>
            </a:extLst>
          </p:cNvPr>
          <p:cNvSpPr/>
          <p:nvPr/>
        </p:nvSpPr>
        <p:spPr>
          <a:xfrm>
            <a:off x="3781642" y="2656065"/>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1" name="13 Paralelogramo">
            <a:extLst>
              <a:ext uri="{FF2B5EF4-FFF2-40B4-BE49-F238E27FC236}">
                <a16:creationId xmlns:a16="http://schemas.microsoft.com/office/drawing/2014/main" id="{7525F178-71CF-4000-87CF-D33741A758EC}"/>
              </a:ext>
            </a:extLst>
          </p:cNvPr>
          <p:cNvSpPr/>
          <p:nvPr/>
        </p:nvSpPr>
        <p:spPr>
          <a:xfrm>
            <a:off x="3781642" y="2627937"/>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32" name="14 Grupo">
            <a:extLst>
              <a:ext uri="{FF2B5EF4-FFF2-40B4-BE49-F238E27FC236}">
                <a16:creationId xmlns:a16="http://schemas.microsoft.com/office/drawing/2014/main" id="{0B819747-223D-4EFE-A0EA-C5B0C66232C5}"/>
              </a:ext>
            </a:extLst>
          </p:cNvPr>
          <p:cNvGrpSpPr/>
          <p:nvPr/>
        </p:nvGrpSpPr>
        <p:grpSpPr>
          <a:xfrm>
            <a:off x="4300867" y="2884569"/>
            <a:ext cx="150284" cy="151652"/>
            <a:chOff x="5602909" y="3468101"/>
            <a:chExt cx="200379" cy="202202"/>
          </a:xfrm>
        </p:grpSpPr>
        <p:sp>
          <p:nvSpPr>
            <p:cNvPr id="33" name="15 Elipse">
              <a:extLst>
                <a:ext uri="{FF2B5EF4-FFF2-40B4-BE49-F238E27FC236}">
                  <a16:creationId xmlns:a16="http://schemas.microsoft.com/office/drawing/2014/main" id="{3B3D5C90-D3AB-428E-950F-295D71B12AE6}"/>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4" name="16 Elipse">
              <a:extLst>
                <a:ext uri="{FF2B5EF4-FFF2-40B4-BE49-F238E27FC236}">
                  <a16:creationId xmlns:a16="http://schemas.microsoft.com/office/drawing/2014/main" id="{4723AEA8-3783-4A13-95FC-3DD9E0858C6A}"/>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35" name="17 Conector recto">
              <a:extLst>
                <a:ext uri="{FF2B5EF4-FFF2-40B4-BE49-F238E27FC236}">
                  <a16:creationId xmlns:a16="http://schemas.microsoft.com/office/drawing/2014/main" id="{D951BE13-3449-4593-B785-77190517DAA0}"/>
                </a:ext>
              </a:extLst>
            </p:cNvPr>
            <p:cNvCxnSpPr>
              <a:stCxn id="34" idx="2"/>
              <a:endCxn id="34"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36" name="18 Conector recto">
              <a:extLst>
                <a:ext uri="{FF2B5EF4-FFF2-40B4-BE49-F238E27FC236}">
                  <a16:creationId xmlns:a16="http://schemas.microsoft.com/office/drawing/2014/main" id="{CDF7AE33-C201-4006-978F-A189A91EFD76}"/>
                </a:ext>
              </a:extLst>
            </p:cNvPr>
            <p:cNvCxnSpPr>
              <a:stCxn id="34" idx="4"/>
              <a:endCxn id="34"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cxnSp>
        <p:nvCxnSpPr>
          <p:cNvPr id="37" name="19 Conector recto">
            <a:extLst>
              <a:ext uri="{FF2B5EF4-FFF2-40B4-BE49-F238E27FC236}">
                <a16:creationId xmlns:a16="http://schemas.microsoft.com/office/drawing/2014/main" id="{CE8474A7-52FF-4E8A-AB52-E900583991C3}"/>
              </a:ext>
            </a:extLst>
          </p:cNvPr>
          <p:cNvCxnSpPr>
            <a:cxnSpLocks/>
          </p:cNvCxnSpPr>
          <p:nvPr/>
        </p:nvCxnSpPr>
        <p:spPr>
          <a:xfrm flipH="1">
            <a:off x="4777865" y="3038692"/>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20 Conector recto">
            <a:extLst>
              <a:ext uri="{FF2B5EF4-FFF2-40B4-BE49-F238E27FC236}">
                <a16:creationId xmlns:a16="http://schemas.microsoft.com/office/drawing/2014/main" id="{BE1DA5AC-B623-42DC-AFB6-7CF759F8DA61}"/>
              </a:ext>
            </a:extLst>
          </p:cNvPr>
          <p:cNvCxnSpPr>
            <a:cxnSpLocks/>
          </p:cNvCxnSpPr>
          <p:nvPr/>
        </p:nvCxnSpPr>
        <p:spPr>
          <a:xfrm flipH="1">
            <a:off x="4021781" y="3028495"/>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21 Conector recto">
            <a:extLst>
              <a:ext uri="{FF2B5EF4-FFF2-40B4-BE49-F238E27FC236}">
                <a16:creationId xmlns:a16="http://schemas.microsoft.com/office/drawing/2014/main" id="{2770DF20-3D43-4FBC-841C-A8354452B09B}"/>
              </a:ext>
            </a:extLst>
          </p:cNvPr>
          <p:cNvCxnSpPr>
            <a:cxnSpLocks/>
          </p:cNvCxnSpPr>
          <p:nvPr/>
        </p:nvCxnSpPr>
        <p:spPr>
          <a:xfrm>
            <a:off x="4439032" y="297177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22 Conector recto">
            <a:extLst>
              <a:ext uri="{FF2B5EF4-FFF2-40B4-BE49-F238E27FC236}">
                <a16:creationId xmlns:a16="http://schemas.microsoft.com/office/drawing/2014/main" id="{B593B8A4-37FE-4079-8A64-4475D7819C42}"/>
              </a:ext>
            </a:extLst>
          </p:cNvPr>
          <p:cNvCxnSpPr>
            <a:cxnSpLocks/>
          </p:cNvCxnSpPr>
          <p:nvPr/>
        </p:nvCxnSpPr>
        <p:spPr>
          <a:xfrm>
            <a:off x="4029344" y="338742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23 Paralelogramo">
            <a:extLst>
              <a:ext uri="{FF2B5EF4-FFF2-40B4-BE49-F238E27FC236}">
                <a16:creationId xmlns:a16="http://schemas.microsoft.com/office/drawing/2014/main" id="{987C1A62-61F6-4607-8B31-59F1DD7102B2}"/>
              </a:ext>
            </a:extLst>
          </p:cNvPr>
          <p:cNvSpPr/>
          <p:nvPr/>
        </p:nvSpPr>
        <p:spPr>
          <a:xfrm>
            <a:off x="1800843" y="1654036"/>
            <a:ext cx="5136038" cy="1795272"/>
          </a:xfrm>
          <a:prstGeom prst="parallelogram">
            <a:avLst>
              <a:gd name="adj" fmla="val 99405"/>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45" name="Group 44">
            <a:extLst>
              <a:ext uri="{FF2B5EF4-FFF2-40B4-BE49-F238E27FC236}">
                <a16:creationId xmlns:a16="http://schemas.microsoft.com/office/drawing/2014/main" id="{DFCFFA22-D339-4C98-8651-C5C7599E3E21}"/>
              </a:ext>
            </a:extLst>
          </p:cNvPr>
          <p:cNvGrpSpPr/>
          <p:nvPr/>
        </p:nvGrpSpPr>
        <p:grpSpPr>
          <a:xfrm>
            <a:off x="2613192" y="1856762"/>
            <a:ext cx="3492389" cy="1305925"/>
            <a:chOff x="3838690" y="2752294"/>
            <a:chExt cx="4656518" cy="1741233"/>
          </a:xfrm>
        </p:grpSpPr>
        <p:cxnSp>
          <p:nvCxnSpPr>
            <p:cNvPr id="46" name="Straight Arrow Connector 45">
              <a:extLst>
                <a:ext uri="{FF2B5EF4-FFF2-40B4-BE49-F238E27FC236}">
                  <a16:creationId xmlns:a16="http://schemas.microsoft.com/office/drawing/2014/main" id="{19E12462-FA43-4F14-ADB7-BED51434DE9B}"/>
                </a:ext>
              </a:extLst>
            </p:cNvPr>
            <p:cNvCxnSpPr>
              <a:cxnSpLocks/>
            </p:cNvCxnSpPr>
            <p:nvPr/>
          </p:nvCxnSpPr>
          <p:spPr>
            <a:xfrm flipH="1">
              <a:off x="3845356" y="2773447"/>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90F7CC0-C965-4AF4-9C69-3CBD5DD112C5}"/>
                </a:ext>
              </a:extLst>
            </p:cNvPr>
            <p:cNvCxnSpPr>
              <a:cxnSpLocks/>
            </p:cNvCxnSpPr>
            <p:nvPr/>
          </p:nvCxnSpPr>
          <p:spPr>
            <a:xfrm flipH="1">
              <a:off x="4777005" y="2794598"/>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6221077-000F-4E4F-8399-126B866EA32C}"/>
                </a:ext>
              </a:extLst>
            </p:cNvPr>
            <p:cNvCxnSpPr>
              <a:cxnSpLocks/>
            </p:cNvCxnSpPr>
            <p:nvPr/>
          </p:nvCxnSpPr>
          <p:spPr>
            <a:xfrm flipH="1">
              <a:off x="5858356" y="2773446"/>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A3B7BAFD-BF51-44D2-A6C5-0DDD6D07038E}"/>
                </a:ext>
              </a:extLst>
            </p:cNvPr>
            <p:cNvCxnSpPr>
              <a:cxnSpLocks/>
            </p:cNvCxnSpPr>
            <p:nvPr/>
          </p:nvCxnSpPr>
          <p:spPr>
            <a:xfrm flipH="1">
              <a:off x="6938480" y="2752294"/>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4C84F64-51AD-482A-98B4-B77DBC2D4CEC}"/>
                </a:ext>
              </a:extLst>
            </p:cNvPr>
            <p:cNvCxnSpPr>
              <a:cxnSpLocks/>
            </p:cNvCxnSpPr>
            <p:nvPr/>
          </p:nvCxnSpPr>
          <p:spPr>
            <a:xfrm flipH="1">
              <a:off x="5354530" y="2787099"/>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FD4212E2-70F8-434A-BE36-1296BC53AC9D}"/>
                </a:ext>
              </a:extLst>
            </p:cNvPr>
            <p:cNvCxnSpPr>
              <a:cxnSpLocks/>
            </p:cNvCxnSpPr>
            <p:nvPr/>
          </p:nvCxnSpPr>
          <p:spPr>
            <a:xfrm flipH="1">
              <a:off x="4893537" y="3324767"/>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BFAE8E5-FBAC-488F-A1E1-3367B81F51E4}"/>
                </a:ext>
              </a:extLst>
            </p:cNvPr>
            <p:cNvCxnSpPr>
              <a:cxnSpLocks/>
            </p:cNvCxnSpPr>
            <p:nvPr/>
          </p:nvCxnSpPr>
          <p:spPr>
            <a:xfrm flipH="1">
              <a:off x="4340858" y="3886344"/>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2B26EEF-A80F-4DA2-A34C-ADF05AC35DF8}"/>
                </a:ext>
              </a:extLst>
            </p:cNvPr>
            <p:cNvCxnSpPr>
              <a:cxnSpLocks/>
            </p:cNvCxnSpPr>
            <p:nvPr/>
          </p:nvCxnSpPr>
          <p:spPr>
            <a:xfrm flipH="1">
              <a:off x="3838690" y="4472375"/>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4" name="25 Paralelogramo">
            <a:extLst>
              <a:ext uri="{FF2B5EF4-FFF2-40B4-BE49-F238E27FC236}">
                <a16:creationId xmlns:a16="http://schemas.microsoft.com/office/drawing/2014/main" id="{5B91F41D-6CA7-460D-A84B-8435990216EC}"/>
              </a:ext>
            </a:extLst>
          </p:cNvPr>
          <p:cNvSpPr/>
          <p:nvPr/>
        </p:nvSpPr>
        <p:spPr>
          <a:xfrm>
            <a:off x="4913395" y="258938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5" name="27 Paralelogramo">
            <a:extLst>
              <a:ext uri="{FF2B5EF4-FFF2-40B4-BE49-F238E27FC236}">
                <a16:creationId xmlns:a16="http://schemas.microsoft.com/office/drawing/2014/main" id="{E831E2DC-6EBA-44D1-8D20-0E07A7243DE6}"/>
              </a:ext>
            </a:extLst>
          </p:cNvPr>
          <p:cNvSpPr/>
          <p:nvPr/>
        </p:nvSpPr>
        <p:spPr>
          <a:xfrm>
            <a:off x="5400437" y="280990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6" name="29 Paralelogramo">
            <a:extLst>
              <a:ext uri="{FF2B5EF4-FFF2-40B4-BE49-F238E27FC236}">
                <a16:creationId xmlns:a16="http://schemas.microsoft.com/office/drawing/2014/main" id="{889F27A9-0B4C-4FB7-83A9-2F9CB208F17B}"/>
              </a:ext>
            </a:extLst>
          </p:cNvPr>
          <p:cNvSpPr/>
          <p:nvPr/>
        </p:nvSpPr>
        <p:spPr>
          <a:xfrm>
            <a:off x="4500386" y="3014486"/>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7" name="31 Paralelogramo">
            <a:extLst>
              <a:ext uri="{FF2B5EF4-FFF2-40B4-BE49-F238E27FC236}">
                <a16:creationId xmlns:a16="http://schemas.microsoft.com/office/drawing/2014/main" id="{6D50DD1B-A373-4D67-8BD5-DF8BE38C0F65}"/>
              </a:ext>
            </a:extLst>
          </p:cNvPr>
          <p:cNvSpPr/>
          <p:nvPr/>
        </p:nvSpPr>
        <p:spPr>
          <a:xfrm>
            <a:off x="4987428" y="323500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8" name="33 Paralelogramo">
            <a:extLst>
              <a:ext uri="{FF2B5EF4-FFF2-40B4-BE49-F238E27FC236}">
                <a16:creationId xmlns:a16="http://schemas.microsoft.com/office/drawing/2014/main" id="{AB2EA929-67C6-4B03-AEFE-C727A5A2D86C}"/>
              </a:ext>
            </a:extLst>
          </p:cNvPr>
          <p:cNvSpPr/>
          <p:nvPr/>
        </p:nvSpPr>
        <p:spPr>
          <a:xfrm>
            <a:off x="4535587" y="2173288"/>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9" name="35 Paralelogramo">
            <a:extLst>
              <a:ext uri="{FF2B5EF4-FFF2-40B4-BE49-F238E27FC236}">
                <a16:creationId xmlns:a16="http://schemas.microsoft.com/office/drawing/2014/main" id="{37707D16-100F-4861-915A-AF830F6804D2}"/>
              </a:ext>
            </a:extLst>
          </p:cNvPr>
          <p:cNvSpPr/>
          <p:nvPr/>
        </p:nvSpPr>
        <p:spPr>
          <a:xfrm>
            <a:off x="5022629" y="239380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0" name="37 Paralelogramo">
            <a:extLst>
              <a:ext uri="{FF2B5EF4-FFF2-40B4-BE49-F238E27FC236}">
                <a16:creationId xmlns:a16="http://schemas.microsoft.com/office/drawing/2014/main" id="{57FDF45C-ACF4-406D-A878-4554E587C0C1}"/>
              </a:ext>
            </a:extLst>
          </p:cNvPr>
          <p:cNvSpPr/>
          <p:nvPr/>
        </p:nvSpPr>
        <p:spPr>
          <a:xfrm>
            <a:off x="3724798" y="301514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1" name="39 Paralelogramo">
            <a:extLst>
              <a:ext uri="{FF2B5EF4-FFF2-40B4-BE49-F238E27FC236}">
                <a16:creationId xmlns:a16="http://schemas.microsoft.com/office/drawing/2014/main" id="{F214D4A6-A1CA-4629-BF0D-23A9244B574F}"/>
              </a:ext>
            </a:extLst>
          </p:cNvPr>
          <p:cNvSpPr/>
          <p:nvPr/>
        </p:nvSpPr>
        <p:spPr>
          <a:xfrm>
            <a:off x="4211840" y="323566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2" name="41 Paralelogramo">
            <a:extLst>
              <a:ext uri="{FF2B5EF4-FFF2-40B4-BE49-F238E27FC236}">
                <a16:creationId xmlns:a16="http://schemas.microsoft.com/office/drawing/2014/main" id="{6D2DDF64-48AD-4C6E-B0DC-7C5E955EB249}"/>
              </a:ext>
            </a:extLst>
          </p:cNvPr>
          <p:cNvSpPr/>
          <p:nvPr/>
        </p:nvSpPr>
        <p:spPr>
          <a:xfrm>
            <a:off x="2946271" y="3014951"/>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3" name="43 Paralelogramo">
            <a:extLst>
              <a:ext uri="{FF2B5EF4-FFF2-40B4-BE49-F238E27FC236}">
                <a16:creationId xmlns:a16="http://schemas.microsoft.com/office/drawing/2014/main" id="{A9286BF8-5474-4F7B-B422-B471A466F5E8}"/>
              </a:ext>
            </a:extLst>
          </p:cNvPr>
          <p:cNvSpPr/>
          <p:nvPr/>
        </p:nvSpPr>
        <p:spPr>
          <a:xfrm>
            <a:off x="3433313" y="323546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4" name="45 Paralelogramo">
            <a:extLst>
              <a:ext uri="{FF2B5EF4-FFF2-40B4-BE49-F238E27FC236}">
                <a16:creationId xmlns:a16="http://schemas.microsoft.com/office/drawing/2014/main" id="{BC69AB30-5737-43D5-9C16-80F62DFC0B16}"/>
              </a:ext>
            </a:extLst>
          </p:cNvPr>
          <p:cNvSpPr/>
          <p:nvPr/>
        </p:nvSpPr>
        <p:spPr>
          <a:xfrm>
            <a:off x="3352842" y="2585666"/>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5" name="47 Paralelogramo">
            <a:extLst>
              <a:ext uri="{FF2B5EF4-FFF2-40B4-BE49-F238E27FC236}">
                <a16:creationId xmlns:a16="http://schemas.microsoft.com/office/drawing/2014/main" id="{DAC1725E-FEF3-4414-8C8C-FFAA22996D70}"/>
              </a:ext>
            </a:extLst>
          </p:cNvPr>
          <p:cNvSpPr/>
          <p:nvPr/>
        </p:nvSpPr>
        <p:spPr>
          <a:xfrm>
            <a:off x="3839884" y="280618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6" name="49 Paralelogramo">
            <a:extLst>
              <a:ext uri="{FF2B5EF4-FFF2-40B4-BE49-F238E27FC236}">
                <a16:creationId xmlns:a16="http://schemas.microsoft.com/office/drawing/2014/main" id="{D83D76FE-C5AB-410C-B7A1-AC03A8C56DE6}"/>
              </a:ext>
            </a:extLst>
          </p:cNvPr>
          <p:cNvSpPr/>
          <p:nvPr/>
        </p:nvSpPr>
        <p:spPr>
          <a:xfrm>
            <a:off x="376046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7" name="51 Paralelogramo">
            <a:extLst>
              <a:ext uri="{FF2B5EF4-FFF2-40B4-BE49-F238E27FC236}">
                <a16:creationId xmlns:a16="http://schemas.microsoft.com/office/drawing/2014/main" id="{A6AEB846-C998-4FD9-AEA1-B9A6B21DB322}"/>
              </a:ext>
            </a:extLst>
          </p:cNvPr>
          <p:cNvSpPr/>
          <p:nvPr/>
        </p:nvSpPr>
        <p:spPr>
          <a:xfrm>
            <a:off x="4247505" y="239052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8" name="61 Paralelogramo">
            <a:extLst>
              <a:ext uri="{FF2B5EF4-FFF2-40B4-BE49-F238E27FC236}">
                <a16:creationId xmlns:a16="http://schemas.microsoft.com/office/drawing/2014/main" id="{D4C3964D-89DF-4EE1-A62A-9B85F8185DA5}"/>
              </a:ext>
            </a:extLst>
          </p:cNvPr>
          <p:cNvSpPr/>
          <p:nvPr/>
        </p:nvSpPr>
        <p:spPr>
          <a:xfrm>
            <a:off x="531912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9" name="63 Paralelogramo">
            <a:extLst>
              <a:ext uri="{FF2B5EF4-FFF2-40B4-BE49-F238E27FC236}">
                <a16:creationId xmlns:a16="http://schemas.microsoft.com/office/drawing/2014/main" id="{3437C892-39D3-4877-B3C4-88FCE476A860}"/>
              </a:ext>
            </a:extLst>
          </p:cNvPr>
          <p:cNvSpPr/>
          <p:nvPr/>
        </p:nvSpPr>
        <p:spPr>
          <a:xfrm>
            <a:off x="5806165" y="2390527"/>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0" name="117 Paralelogramo">
            <a:extLst>
              <a:ext uri="{FF2B5EF4-FFF2-40B4-BE49-F238E27FC236}">
                <a16:creationId xmlns:a16="http://schemas.microsoft.com/office/drawing/2014/main" id="{EBC0AB75-57C6-4AB5-A6BC-8D7816D6EF25}"/>
              </a:ext>
            </a:extLst>
          </p:cNvPr>
          <p:cNvSpPr/>
          <p:nvPr/>
        </p:nvSpPr>
        <p:spPr>
          <a:xfrm>
            <a:off x="4127703" y="2575427"/>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1" name="119 Paralelogramo">
            <a:extLst>
              <a:ext uri="{FF2B5EF4-FFF2-40B4-BE49-F238E27FC236}">
                <a16:creationId xmlns:a16="http://schemas.microsoft.com/office/drawing/2014/main" id="{DB7FB5DA-D457-4858-9086-CAE60147D477}"/>
              </a:ext>
            </a:extLst>
          </p:cNvPr>
          <p:cNvSpPr/>
          <p:nvPr/>
        </p:nvSpPr>
        <p:spPr>
          <a:xfrm>
            <a:off x="4614745" y="2795945"/>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2" name="174 Paralelogramo">
            <a:extLst>
              <a:ext uri="{FF2B5EF4-FFF2-40B4-BE49-F238E27FC236}">
                <a16:creationId xmlns:a16="http://schemas.microsoft.com/office/drawing/2014/main" id="{E62E844B-7CF8-4DA0-A4EF-9BFB7AA5A2AA}"/>
              </a:ext>
            </a:extLst>
          </p:cNvPr>
          <p:cNvSpPr/>
          <p:nvPr/>
        </p:nvSpPr>
        <p:spPr>
          <a:xfrm>
            <a:off x="5717197" y="1754711"/>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3" name="175 Paralelogramo">
            <a:extLst>
              <a:ext uri="{FF2B5EF4-FFF2-40B4-BE49-F238E27FC236}">
                <a16:creationId xmlns:a16="http://schemas.microsoft.com/office/drawing/2014/main" id="{17EAD97A-84AF-45D0-8C7D-E145D8286D16}"/>
              </a:ext>
            </a:extLst>
          </p:cNvPr>
          <p:cNvSpPr/>
          <p:nvPr/>
        </p:nvSpPr>
        <p:spPr>
          <a:xfrm>
            <a:off x="6204239" y="197522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4" name="182 Paralelogramo">
            <a:extLst>
              <a:ext uri="{FF2B5EF4-FFF2-40B4-BE49-F238E27FC236}">
                <a16:creationId xmlns:a16="http://schemas.microsoft.com/office/drawing/2014/main" id="{68EA4E8B-5689-468B-9B5E-E4A34BD0AEF3}"/>
              </a:ext>
            </a:extLst>
          </p:cNvPr>
          <p:cNvSpPr/>
          <p:nvPr/>
        </p:nvSpPr>
        <p:spPr>
          <a:xfrm>
            <a:off x="4156644" y="175099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5" name="183 Paralelogramo">
            <a:extLst>
              <a:ext uri="{FF2B5EF4-FFF2-40B4-BE49-F238E27FC236}">
                <a16:creationId xmlns:a16="http://schemas.microsoft.com/office/drawing/2014/main" id="{CF2E3CCE-C677-411C-B340-658126439CBC}"/>
              </a:ext>
            </a:extLst>
          </p:cNvPr>
          <p:cNvSpPr/>
          <p:nvPr/>
        </p:nvSpPr>
        <p:spPr>
          <a:xfrm>
            <a:off x="4643686" y="197151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6" name="198 Paralelogramo">
            <a:extLst>
              <a:ext uri="{FF2B5EF4-FFF2-40B4-BE49-F238E27FC236}">
                <a16:creationId xmlns:a16="http://schemas.microsoft.com/office/drawing/2014/main" id="{BD5D2DB3-89FF-4118-A20D-2A473B590258}"/>
              </a:ext>
            </a:extLst>
          </p:cNvPr>
          <p:cNvSpPr/>
          <p:nvPr/>
        </p:nvSpPr>
        <p:spPr>
          <a:xfrm>
            <a:off x="4931505" y="174075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7" name="199 Paralelogramo">
            <a:extLst>
              <a:ext uri="{FF2B5EF4-FFF2-40B4-BE49-F238E27FC236}">
                <a16:creationId xmlns:a16="http://schemas.microsoft.com/office/drawing/2014/main" id="{D80B097D-4989-44EE-9EEC-DF3F1DCA2AE6}"/>
              </a:ext>
            </a:extLst>
          </p:cNvPr>
          <p:cNvSpPr/>
          <p:nvPr/>
        </p:nvSpPr>
        <p:spPr>
          <a:xfrm>
            <a:off x="5418547" y="196127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8" name="233 Paralelogramo">
            <a:extLst>
              <a:ext uri="{FF2B5EF4-FFF2-40B4-BE49-F238E27FC236}">
                <a16:creationId xmlns:a16="http://schemas.microsoft.com/office/drawing/2014/main" id="{DA5891BB-7BB1-410D-9558-F9745357B34F}"/>
              </a:ext>
            </a:extLst>
          </p:cNvPr>
          <p:cNvSpPr/>
          <p:nvPr/>
        </p:nvSpPr>
        <p:spPr>
          <a:xfrm>
            <a:off x="2167744" y="3020928"/>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9" name="234 Paralelogramo">
            <a:extLst>
              <a:ext uri="{FF2B5EF4-FFF2-40B4-BE49-F238E27FC236}">
                <a16:creationId xmlns:a16="http://schemas.microsoft.com/office/drawing/2014/main" id="{A9B02DE0-88AF-45EE-B3B8-C68DBEDBA27D}"/>
              </a:ext>
            </a:extLst>
          </p:cNvPr>
          <p:cNvSpPr/>
          <p:nvPr/>
        </p:nvSpPr>
        <p:spPr>
          <a:xfrm>
            <a:off x="2654786" y="324144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0" name="235 Paralelogramo">
            <a:extLst>
              <a:ext uri="{FF2B5EF4-FFF2-40B4-BE49-F238E27FC236}">
                <a16:creationId xmlns:a16="http://schemas.microsoft.com/office/drawing/2014/main" id="{0C0F0DFA-1899-4EE5-8359-FA7995F9B3F6}"/>
              </a:ext>
            </a:extLst>
          </p:cNvPr>
          <p:cNvSpPr/>
          <p:nvPr/>
        </p:nvSpPr>
        <p:spPr>
          <a:xfrm>
            <a:off x="2574315" y="259164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1" name="236 Paralelogramo">
            <a:extLst>
              <a:ext uri="{FF2B5EF4-FFF2-40B4-BE49-F238E27FC236}">
                <a16:creationId xmlns:a16="http://schemas.microsoft.com/office/drawing/2014/main" id="{C366BB28-317E-4F28-B36D-AB326B7272AE}"/>
              </a:ext>
            </a:extLst>
          </p:cNvPr>
          <p:cNvSpPr/>
          <p:nvPr/>
        </p:nvSpPr>
        <p:spPr>
          <a:xfrm>
            <a:off x="3061357" y="281216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2" name="237 Paralelogramo">
            <a:extLst>
              <a:ext uri="{FF2B5EF4-FFF2-40B4-BE49-F238E27FC236}">
                <a16:creationId xmlns:a16="http://schemas.microsoft.com/office/drawing/2014/main" id="{BE0673F0-D8FB-400B-AE64-3A3897129FE7}"/>
              </a:ext>
            </a:extLst>
          </p:cNvPr>
          <p:cNvSpPr/>
          <p:nvPr/>
        </p:nvSpPr>
        <p:spPr>
          <a:xfrm>
            <a:off x="2981936" y="217598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3" name="238 Paralelogramo">
            <a:extLst>
              <a:ext uri="{FF2B5EF4-FFF2-40B4-BE49-F238E27FC236}">
                <a16:creationId xmlns:a16="http://schemas.microsoft.com/office/drawing/2014/main" id="{439177F8-6BC3-4F76-8C4C-5F7BB184862C}"/>
              </a:ext>
            </a:extLst>
          </p:cNvPr>
          <p:cNvSpPr/>
          <p:nvPr/>
        </p:nvSpPr>
        <p:spPr>
          <a:xfrm>
            <a:off x="3468978" y="2396503"/>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4" name="269 Paralelogramo">
            <a:extLst>
              <a:ext uri="{FF2B5EF4-FFF2-40B4-BE49-F238E27FC236}">
                <a16:creationId xmlns:a16="http://schemas.microsoft.com/office/drawing/2014/main" id="{AF4B02E1-50AC-4EC2-BF91-B914BD673890}"/>
              </a:ext>
            </a:extLst>
          </p:cNvPr>
          <p:cNvSpPr/>
          <p:nvPr/>
        </p:nvSpPr>
        <p:spPr>
          <a:xfrm>
            <a:off x="3378117" y="1756970"/>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5" name="270 Paralelogramo">
            <a:extLst>
              <a:ext uri="{FF2B5EF4-FFF2-40B4-BE49-F238E27FC236}">
                <a16:creationId xmlns:a16="http://schemas.microsoft.com/office/drawing/2014/main" id="{3B7685D9-9032-4C54-8E9A-34EC648E0AD3}"/>
              </a:ext>
            </a:extLst>
          </p:cNvPr>
          <p:cNvSpPr/>
          <p:nvPr/>
        </p:nvSpPr>
        <p:spPr>
          <a:xfrm>
            <a:off x="3865159" y="1977488"/>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nvGrpSpPr>
          <p:cNvPr id="86" name="Group 85">
            <a:extLst>
              <a:ext uri="{FF2B5EF4-FFF2-40B4-BE49-F238E27FC236}">
                <a16:creationId xmlns:a16="http://schemas.microsoft.com/office/drawing/2014/main" id="{E0F2CA99-CEB1-482B-9697-53130A39FB76}"/>
              </a:ext>
            </a:extLst>
          </p:cNvPr>
          <p:cNvGrpSpPr/>
          <p:nvPr/>
        </p:nvGrpSpPr>
        <p:grpSpPr>
          <a:xfrm>
            <a:off x="2617351" y="1819746"/>
            <a:ext cx="3688382" cy="1458752"/>
            <a:chOff x="3844232" y="2702941"/>
            <a:chExt cx="4917843" cy="1945002"/>
          </a:xfrm>
        </p:grpSpPr>
        <p:grpSp>
          <p:nvGrpSpPr>
            <p:cNvPr id="87" name="58 Grupo">
              <a:extLst>
                <a:ext uri="{FF2B5EF4-FFF2-40B4-BE49-F238E27FC236}">
                  <a16:creationId xmlns:a16="http://schemas.microsoft.com/office/drawing/2014/main" id="{106A5F4A-BCAF-471C-AE08-78514584D8EC}"/>
                </a:ext>
              </a:extLst>
            </p:cNvPr>
            <p:cNvGrpSpPr/>
            <p:nvPr/>
          </p:nvGrpSpPr>
          <p:grpSpPr>
            <a:xfrm>
              <a:off x="8042161" y="3275281"/>
              <a:ext cx="187152" cy="234025"/>
              <a:chOff x="4843539" y="1905844"/>
              <a:chExt cx="187152" cy="324036"/>
            </a:xfrm>
          </p:grpSpPr>
          <p:cxnSp>
            <p:nvCxnSpPr>
              <p:cNvPr id="133" name="59 Conector recto">
                <a:extLst>
                  <a:ext uri="{FF2B5EF4-FFF2-40B4-BE49-F238E27FC236}">
                    <a16:creationId xmlns:a16="http://schemas.microsoft.com/office/drawing/2014/main" id="{C256089A-6053-4EC1-A413-416FDDC72368}"/>
                  </a:ext>
                </a:extLst>
              </p:cNvPr>
              <p:cNvCxnSpPr>
                <a:endCxn id="13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4" name="60 Triángulo isósceles">
                <a:extLst>
                  <a:ext uri="{FF2B5EF4-FFF2-40B4-BE49-F238E27FC236}">
                    <a16:creationId xmlns:a16="http://schemas.microsoft.com/office/drawing/2014/main" id="{A6C8B29A-8B24-409F-AD0C-D2B70E504BE9}"/>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8" name="66 Grupo">
              <a:extLst>
                <a:ext uri="{FF2B5EF4-FFF2-40B4-BE49-F238E27FC236}">
                  <a16:creationId xmlns:a16="http://schemas.microsoft.com/office/drawing/2014/main" id="{77F083B3-3625-47AE-B9DF-16B0725219EC}"/>
                </a:ext>
              </a:extLst>
            </p:cNvPr>
            <p:cNvGrpSpPr/>
            <p:nvPr/>
          </p:nvGrpSpPr>
          <p:grpSpPr>
            <a:xfrm>
              <a:off x="6997938" y="3279651"/>
              <a:ext cx="187152" cy="234025"/>
              <a:chOff x="4843539" y="1905844"/>
              <a:chExt cx="187152" cy="324036"/>
            </a:xfrm>
          </p:grpSpPr>
          <p:cxnSp>
            <p:nvCxnSpPr>
              <p:cNvPr id="131" name="67 Conector recto">
                <a:extLst>
                  <a:ext uri="{FF2B5EF4-FFF2-40B4-BE49-F238E27FC236}">
                    <a16:creationId xmlns:a16="http://schemas.microsoft.com/office/drawing/2014/main" id="{C0BFE25A-79CE-4BC0-8D2F-9DD9EAD39FCB}"/>
                  </a:ext>
                </a:extLst>
              </p:cNvPr>
              <p:cNvCxnSpPr>
                <a:endCxn id="13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2" name="68 Triángulo isósceles">
                <a:extLst>
                  <a:ext uri="{FF2B5EF4-FFF2-40B4-BE49-F238E27FC236}">
                    <a16:creationId xmlns:a16="http://schemas.microsoft.com/office/drawing/2014/main" id="{FF143EE6-F718-4510-8389-2A5858661D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9" name="82 Grupo">
              <a:extLst>
                <a:ext uri="{FF2B5EF4-FFF2-40B4-BE49-F238E27FC236}">
                  <a16:creationId xmlns:a16="http://schemas.microsoft.com/office/drawing/2014/main" id="{C704BDD8-2292-466F-8040-188587206A49}"/>
                </a:ext>
              </a:extLst>
            </p:cNvPr>
            <p:cNvGrpSpPr/>
            <p:nvPr/>
          </p:nvGrpSpPr>
          <p:grpSpPr>
            <a:xfrm>
              <a:off x="7503187" y="3831878"/>
              <a:ext cx="187152" cy="234025"/>
              <a:chOff x="4843539" y="1905844"/>
              <a:chExt cx="187152" cy="324036"/>
            </a:xfrm>
          </p:grpSpPr>
          <p:cxnSp>
            <p:nvCxnSpPr>
              <p:cNvPr id="129" name="83 Conector recto">
                <a:extLst>
                  <a:ext uri="{FF2B5EF4-FFF2-40B4-BE49-F238E27FC236}">
                    <a16:creationId xmlns:a16="http://schemas.microsoft.com/office/drawing/2014/main" id="{43CB8282-E8C8-4723-8BB3-97A87475EB8B}"/>
                  </a:ext>
                </a:extLst>
              </p:cNvPr>
              <p:cNvCxnSpPr>
                <a:endCxn id="13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0" name="84 Triángulo isósceles">
                <a:extLst>
                  <a:ext uri="{FF2B5EF4-FFF2-40B4-BE49-F238E27FC236}">
                    <a16:creationId xmlns:a16="http://schemas.microsoft.com/office/drawing/2014/main" id="{1078C68F-995C-4E23-9BCD-F96B878F3FAE}"/>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0" name="90 Grupo">
              <a:extLst>
                <a:ext uri="{FF2B5EF4-FFF2-40B4-BE49-F238E27FC236}">
                  <a16:creationId xmlns:a16="http://schemas.microsoft.com/office/drawing/2014/main" id="{D4173A47-26C7-4F5B-B36F-C8D3E2764976}"/>
                </a:ext>
              </a:extLst>
            </p:cNvPr>
            <p:cNvGrpSpPr/>
            <p:nvPr/>
          </p:nvGrpSpPr>
          <p:grpSpPr>
            <a:xfrm>
              <a:off x="6950512" y="4405949"/>
              <a:ext cx="187152" cy="234025"/>
              <a:chOff x="4843539" y="1905844"/>
              <a:chExt cx="187152" cy="324036"/>
            </a:xfrm>
          </p:grpSpPr>
          <p:cxnSp>
            <p:nvCxnSpPr>
              <p:cNvPr id="127" name="91 Conector recto">
                <a:extLst>
                  <a:ext uri="{FF2B5EF4-FFF2-40B4-BE49-F238E27FC236}">
                    <a16:creationId xmlns:a16="http://schemas.microsoft.com/office/drawing/2014/main" id="{3057D2FB-C4C8-4AFC-A219-F3C506847D14}"/>
                  </a:ext>
                </a:extLst>
              </p:cNvPr>
              <p:cNvCxnSpPr>
                <a:endCxn id="12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8" name="92 Triángulo isósceles">
                <a:extLst>
                  <a:ext uri="{FF2B5EF4-FFF2-40B4-BE49-F238E27FC236}">
                    <a16:creationId xmlns:a16="http://schemas.microsoft.com/office/drawing/2014/main" id="{5EADFF21-68E6-4127-80B3-704114C8C8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1" name="106 Grupo">
              <a:extLst>
                <a:ext uri="{FF2B5EF4-FFF2-40B4-BE49-F238E27FC236}">
                  <a16:creationId xmlns:a16="http://schemas.microsoft.com/office/drawing/2014/main" id="{BC3B5CE2-B352-488A-AE95-167A0C0C0FC9}"/>
                </a:ext>
              </a:extLst>
            </p:cNvPr>
            <p:cNvGrpSpPr/>
            <p:nvPr/>
          </p:nvGrpSpPr>
          <p:grpSpPr>
            <a:xfrm>
              <a:off x="4882268" y="4400254"/>
              <a:ext cx="187152" cy="234025"/>
              <a:chOff x="4843539" y="1905844"/>
              <a:chExt cx="187152" cy="324036"/>
            </a:xfrm>
          </p:grpSpPr>
          <p:cxnSp>
            <p:nvCxnSpPr>
              <p:cNvPr id="125" name="107 Conector recto">
                <a:extLst>
                  <a:ext uri="{FF2B5EF4-FFF2-40B4-BE49-F238E27FC236}">
                    <a16:creationId xmlns:a16="http://schemas.microsoft.com/office/drawing/2014/main" id="{12357EE0-20B9-4F88-A5A1-DFC8CA19DE41}"/>
                  </a:ext>
                </a:extLst>
              </p:cNvPr>
              <p:cNvCxnSpPr>
                <a:endCxn id="12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6" name="108 Triángulo isósceles">
                <a:extLst>
                  <a:ext uri="{FF2B5EF4-FFF2-40B4-BE49-F238E27FC236}">
                    <a16:creationId xmlns:a16="http://schemas.microsoft.com/office/drawing/2014/main" id="{85BD676A-D510-48F1-96A3-DF9F6A9EF32D}"/>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2" name="114 Grupo">
              <a:extLst>
                <a:ext uri="{FF2B5EF4-FFF2-40B4-BE49-F238E27FC236}">
                  <a16:creationId xmlns:a16="http://schemas.microsoft.com/office/drawing/2014/main" id="{EEB0FF64-3C19-44E2-BE2A-B78C97465C8D}"/>
                </a:ext>
              </a:extLst>
            </p:cNvPr>
            <p:cNvGrpSpPr/>
            <p:nvPr/>
          </p:nvGrpSpPr>
          <p:grpSpPr>
            <a:xfrm>
              <a:off x="6453601" y="3815838"/>
              <a:ext cx="187152" cy="234025"/>
              <a:chOff x="4843539" y="1905844"/>
              <a:chExt cx="187152" cy="324036"/>
            </a:xfrm>
          </p:grpSpPr>
          <p:cxnSp>
            <p:nvCxnSpPr>
              <p:cNvPr id="123" name="115 Conector recto">
                <a:extLst>
                  <a:ext uri="{FF2B5EF4-FFF2-40B4-BE49-F238E27FC236}">
                    <a16:creationId xmlns:a16="http://schemas.microsoft.com/office/drawing/2014/main" id="{08245E23-44C4-4983-B6E4-61FCD6A2F262}"/>
                  </a:ext>
                </a:extLst>
              </p:cNvPr>
              <p:cNvCxnSpPr>
                <a:endCxn id="12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4" name="116 Triángulo isósceles">
                <a:extLst>
                  <a:ext uri="{FF2B5EF4-FFF2-40B4-BE49-F238E27FC236}">
                    <a16:creationId xmlns:a16="http://schemas.microsoft.com/office/drawing/2014/main" id="{F07F41BE-3C42-400F-A6BA-0E906B6769B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3" name="122 Grupo">
              <a:extLst>
                <a:ext uri="{FF2B5EF4-FFF2-40B4-BE49-F238E27FC236}">
                  <a16:creationId xmlns:a16="http://schemas.microsoft.com/office/drawing/2014/main" id="{86E510E7-10F8-4C65-B0D8-F72C3E354E4E}"/>
                </a:ext>
              </a:extLst>
            </p:cNvPr>
            <p:cNvGrpSpPr/>
            <p:nvPr/>
          </p:nvGrpSpPr>
          <p:grpSpPr>
            <a:xfrm>
              <a:off x="5411288" y="3842302"/>
              <a:ext cx="187152" cy="234025"/>
              <a:chOff x="4843539" y="1905844"/>
              <a:chExt cx="187152" cy="324036"/>
            </a:xfrm>
          </p:grpSpPr>
          <p:cxnSp>
            <p:nvCxnSpPr>
              <p:cNvPr id="121" name="123 Conector recto">
                <a:extLst>
                  <a:ext uri="{FF2B5EF4-FFF2-40B4-BE49-F238E27FC236}">
                    <a16:creationId xmlns:a16="http://schemas.microsoft.com/office/drawing/2014/main" id="{6E7FB116-665A-43D2-83C6-525CB2527312}"/>
                  </a:ext>
                </a:extLst>
              </p:cNvPr>
              <p:cNvCxnSpPr>
                <a:endCxn id="12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2" name="124 Triángulo isósceles">
                <a:extLst>
                  <a:ext uri="{FF2B5EF4-FFF2-40B4-BE49-F238E27FC236}">
                    <a16:creationId xmlns:a16="http://schemas.microsoft.com/office/drawing/2014/main" id="{C543AF17-7F69-41F4-8551-421174C24F7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4" name="184 Grupo">
              <a:extLst>
                <a:ext uri="{FF2B5EF4-FFF2-40B4-BE49-F238E27FC236}">
                  <a16:creationId xmlns:a16="http://schemas.microsoft.com/office/drawing/2014/main" id="{4C061DC4-CC85-4106-A013-A3A69D69E22C}"/>
                </a:ext>
              </a:extLst>
            </p:cNvPr>
            <p:cNvGrpSpPr/>
            <p:nvPr/>
          </p:nvGrpSpPr>
          <p:grpSpPr>
            <a:xfrm>
              <a:off x="8574923" y="2718981"/>
              <a:ext cx="187152" cy="234025"/>
              <a:chOff x="4843539" y="1905844"/>
              <a:chExt cx="187152" cy="324036"/>
            </a:xfrm>
          </p:grpSpPr>
          <p:cxnSp>
            <p:nvCxnSpPr>
              <p:cNvPr id="119" name="185 Conector recto">
                <a:extLst>
                  <a:ext uri="{FF2B5EF4-FFF2-40B4-BE49-F238E27FC236}">
                    <a16:creationId xmlns:a16="http://schemas.microsoft.com/office/drawing/2014/main" id="{7399A0EF-CF1A-4ABD-A7D7-F1E92C1EA8CD}"/>
                  </a:ext>
                </a:extLst>
              </p:cNvPr>
              <p:cNvCxnSpPr>
                <a:endCxn id="12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0" name="186 Triángulo isósceles">
                <a:extLst>
                  <a:ext uri="{FF2B5EF4-FFF2-40B4-BE49-F238E27FC236}">
                    <a16:creationId xmlns:a16="http://schemas.microsoft.com/office/drawing/2014/main" id="{CA022437-5936-4C5A-841D-F649D6F2C4D1}"/>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5" name="200 Grupo">
              <a:extLst>
                <a:ext uri="{FF2B5EF4-FFF2-40B4-BE49-F238E27FC236}">
                  <a16:creationId xmlns:a16="http://schemas.microsoft.com/office/drawing/2014/main" id="{628B072A-FEB4-40BF-AB3A-6B2FAFF0575B}"/>
                </a:ext>
              </a:extLst>
            </p:cNvPr>
            <p:cNvGrpSpPr/>
            <p:nvPr/>
          </p:nvGrpSpPr>
          <p:grpSpPr>
            <a:xfrm>
              <a:off x="7525337" y="2702941"/>
              <a:ext cx="187152" cy="234025"/>
              <a:chOff x="4843539" y="1905844"/>
              <a:chExt cx="187152" cy="324036"/>
            </a:xfrm>
          </p:grpSpPr>
          <p:cxnSp>
            <p:nvCxnSpPr>
              <p:cNvPr id="117" name="201 Conector recto">
                <a:extLst>
                  <a:ext uri="{FF2B5EF4-FFF2-40B4-BE49-F238E27FC236}">
                    <a16:creationId xmlns:a16="http://schemas.microsoft.com/office/drawing/2014/main" id="{7CC962E6-BCE1-4BA9-B77B-044FCA65545A}"/>
                  </a:ext>
                </a:extLst>
              </p:cNvPr>
              <p:cNvCxnSpPr>
                <a:endCxn id="11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8" name="202 Triángulo isósceles">
                <a:extLst>
                  <a:ext uri="{FF2B5EF4-FFF2-40B4-BE49-F238E27FC236}">
                    <a16:creationId xmlns:a16="http://schemas.microsoft.com/office/drawing/2014/main" id="{DC45597A-218D-4E4F-9FEA-A9DE1FFAC757}"/>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6" name="203 Grupo">
              <a:extLst>
                <a:ext uri="{FF2B5EF4-FFF2-40B4-BE49-F238E27FC236}">
                  <a16:creationId xmlns:a16="http://schemas.microsoft.com/office/drawing/2014/main" id="{028EC382-1AAC-464F-BA50-C716DD6450A4}"/>
                </a:ext>
              </a:extLst>
            </p:cNvPr>
            <p:cNvGrpSpPr/>
            <p:nvPr/>
          </p:nvGrpSpPr>
          <p:grpSpPr>
            <a:xfrm>
              <a:off x="6483024" y="2729405"/>
              <a:ext cx="187152" cy="234025"/>
              <a:chOff x="4843539" y="1905844"/>
              <a:chExt cx="187152" cy="324036"/>
            </a:xfrm>
          </p:grpSpPr>
          <p:cxnSp>
            <p:nvCxnSpPr>
              <p:cNvPr id="115" name="204 Conector recto">
                <a:extLst>
                  <a:ext uri="{FF2B5EF4-FFF2-40B4-BE49-F238E27FC236}">
                    <a16:creationId xmlns:a16="http://schemas.microsoft.com/office/drawing/2014/main" id="{8336B365-93B8-40F7-B8D4-E5D54D746856}"/>
                  </a:ext>
                </a:extLst>
              </p:cNvPr>
              <p:cNvCxnSpPr>
                <a:endCxn id="11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6" name="205 Triángulo isósceles">
                <a:extLst>
                  <a:ext uri="{FF2B5EF4-FFF2-40B4-BE49-F238E27FC236}">
                    <a16:creationId xmlns:a16="http://schemas.microsoft.com/office/drawing/2014/main" id="{C0B476FA-2077-41E9-B461-6635ECC25EA5}"/>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7" name="240 Grupo">
              <a:extLst>
                <a:ext uri="{FF2B5EF4-FFF2-40B4-BE49-F238E27FC236}">
                  <a16:creationId xmlns:a16="http://schemas.microsoft.com/office/drawing/2014/main" id="{C5B4B444-7D72-4551-A763-A2C7440F7B47}"/>
                </a:ext>
              </a:extLst>
            </p:cNvPr>
            <p:cNvGrpSpPr/>
            <p:nvPr/>
          </p:nvGrpSpPr>
          <p:grpSpPr>
            <a:xfrm>
              <a:off x="5959902" y="3287620"/>
              <a:ext cx="187152" cy="234025"/>
              <a:chOff x="4843539" y="1905844"/>
              <a:chExt cx="187152" cy="324036"/>
            </a:xfrm>
          </p:grpSpPr>
          <p:cxnSp>
            <p:nvCxnSpPr>
              <p:cNvPr id="113" name="241 Conector recto">
                <a:extLst>
                  <a:ext uri="{FF2B5EF4-FFF2-40B4-BE49-F238E27FC236}">
                    <a16:creationId xmlns:a16="http://schemas.microsoft.com/office/drawing/2014/main" id="{479F7AF6-B0A2-4320-AFD3-D96C1E4605D0}"/>
                  </a:ext>
                </a:extLst>
              </p:cNvPr>
              <p:cNvCxnSpPr>
                <a:endCxn id="11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4" name="242 Triángulo isósceles">
                <a:extLst>
                  <a:ext uri="{FF2B5EF4-FFF2-40B4-BE49-F238E27FC236}">
                    <a16:creationId xmlns:a16="http://schemas.microsoft.com/office/drawing/2014/main" id="{8D48DB9E-2539-4556-87A0-66BBFE3495E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8" name="243 Grupo">
              <a:extLst>
                <a:ext uri="{FF2B5EF4-FFF2-40B4-BE49-F238E27FC236}">
                  <a16:creationId xmlns:a16="http://schemas.microsoft.com/office/drawing/2014/main" id="{F4B9C16E-BA84-452E-8484-7C5098EC73A1}"/>
                </a:ext>
              </a:extLst>
            </p:cNvPr>
            <p:cNvGrpSpPr/>
            <p:nvPr/>
          </p:nvGrpSpPr>
          <p:grpSpPr>
            <a:xfrm>
              <a:off x="4927521" y="3286236"/>
              <a:ext cx="187152" cy="234025"/>
              <a:chOff x="4843539" y="1905844"/>
              <a:chExt cx="187152" cy="324036"/>
            </a:xfrm>
          </p:grpSpPr>
          <p:cxnSp>
            <p:nvCxnSpPr>
              <p:cNvPr id="111" name="244 Conector recto">
                <a:extLst>
                  <a:ext uri="{FF2B5EF4-FFF2-40B4-BE49-F238E27FC236}">
                    <a16:creationId xmlns:a16="http://schemas.microsoft.com/office/drawing/2014/main" id="{96CAFF9C-6A6B-4FA6-AAEE-415CB1922585}"/>
                  </a:ext>
                </a:extLst>
              </p:cNvPr>
              <p:cNvCxnSpPr>
                <a:endCxn id="11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2" name="245 Triángulo isósceles">
                <a:extLst>
                  <a:ext uri="{FF2B5EF4-FFF2-40B4-BE49-F238E27FC236}">
                    <a16:creationId xmlns:a16="http://schemas.microsoft.com/office/drawing/2014/main" id="{AAB046BB-91B0-47CE-95F5-BE6A9DF6FFE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9" name="250 Grupo">
              <a:extLst>
                <a:ext uri="{FF2B5EF4-FFF2-40B4-BE49-F238E27FC236}">
                  <a16:creationId xmlns:a16="http://schemas.microsoft.com/office/drawing/2014/main" id="{C798FB8B-7E11-49E7-BF03-6AAADF89C618}"/>
                </a:ext>
              </a:extLst>
            </p:cNvPr>
            <p:cNvGrpSpPr/>
            <p:nvPr/>
          </p:nvGrpSpPr>
          <p:grpSpPr>
            <a:xfrm>
              <a:off x="5912476" y="4413918"/>
              <a:ext cx="187152" cy="234025"/>
              <a:chOff x="4843539" y="1905844"/>
              <a:chExt cx="187152" cy="324036"/>
            </a:xfrm>
          </p:grpSpPr>
          <p:cxnSp>
            <p:nvCxnSpPr>
              <p:cNvPr id="109" name="251 Conector recto">
                <a:extLst>
                  <a:ext uri="{FF2B5EF4-FFF2-40B4-BE49-F238E27FC236}">
                    <a16:creationId xmlns:a16="http://schemas.microsoft.com/office/drawing/2014/main" id="{1944EE3E-A41C-4769-9A60-89149AAC192C}"/>
                  </a:ext>
                </a:extLst>
              </p:cNvPr>
              <p:cNvCxnSpPr>
                <a:endCxn id="11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0" name="252 Triángulo isósceles">
                <a:extLst>
                  <a:ext uri="{FF2B5EF4-FFF2-40B4-BE49-F238E27FC236}">
                    <a16:creationId xmlns:a16="http://schemas.microsoft.com/office/drawing/2014/main" id="{E7079405-D41F-4BE2-A771-4C073BC45C1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0" name="256 Grupo">
              <a:extLst>
                <a:ext uri="{FF2B5EF4-FFF2-40B4-BE49-F238E27FC236}">
                  <a16:creationId xmlns:a16="http://schemas.microsoft.com/office/drawing/2014/main" id="{095A9536-48E2-4E50-9725-7BD5C07E697B}"/>
                </a:ext>
              </a:extLst>
            </p:cNvPr>
            <p:cNvGrpSpPr/>
            <p:nvPr/>
          </p:nvGrpSpPr>
          <p:grpSpPr>
            <a:xfrm>
              <a:off x="3844232" y="4408223"/>
              <a:ext cx="187152" cy="234025"/>
              <a:chOff x="4843539" y="1905844"/>
              <a:chExt cx="187152" cy="324036"/>
            </a:xfrm>
          </p:grpSpPr>
          <p:cxnSp>
            <p:nvCxnSpPr>
              <p:cNvPr id="107" name="257 Conector recto">
                <a:extLst>
                  <a:ext uri="{FF2B5EF4-FFF2-40B4-BE49-F238E27FC236}">
                    <a16:creationId xmlns:a16="http://schemas.microsoft.com/office/drawing/2014/main" id="{443638D6-DBB7-406C-8BB2-C9AB4DB2F388}"/>
                  </a:ext>
                </a:extLst>
              </p:cNvPr>
              <p:cNvCxnSpPr>
                <a:endCxn id="10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8" name="258 Triángulo isósceles">
                <a:extLst>
                  <a:ext uri="{FF2B5EF4-FFF2-40B4-BE49-F238E27FC236}">
                    <a16:creationId xmlns:a16="http://schemas.microsoft.com/office/drawing/2014/main" id="{14560983-ECB1-4587-889E-20734AE00B2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1" name="265 Grupo">
              <a:extLst>
                <a:ext uri="{FF2B5EF4-FFF2-40B4-BE49-F238E27FC236}">
                  <a16:creationId xmlns:a16="http://schemas.microsoft.com/office/drawing/2014/main" id="{031E40E4-026C-471E-A28F-07E6C8A7816B}"/>
                </a:ext>
              </a:extLst>
            </p:cNvPr>
            <p:cNvGrpSpPr/>
            <p:nvPr/>
          </p:nvGrpSpPr>
          <p:grpSpPr>
            <a:xfrm>
              <a:off x="4373252" y="3850271"/>
              <a:ext cx="187152" cy="234025"/>
              <a:chOff x="4843539" y="1905844"/>
              <a:chExt cx="187152" cy="324036"/>
            </a:xfrm>
          </p:grpSpPr>
          <p:cxnSp>
            <p:nvCxnSpPr>
              <p:cNvPr id="105" name="266 Conector recto">
                <a:extLst>
                  <a:ext uri="{FF2B5EF4-FFF2-40B4-BE49-F238E27FC236}">
                    <a16:creationId xmlns:a16="http://schemas.microsoft.com/office/drawing/2014/main" id="{C51B2BB3-FD18-4417-B540-D9EE1D708B90}"/>
                  </a:ext>
                </a:extLst>
              </p:cNvPr>
              <p:cNvCxnSpPr>
                <a:endCxn id="10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6" name="267 Triángulo isósceles">
                <a:extLst>
                  <a:ext uri="{FF2B5EF4-FFF2-40B4-BE49-F238E27FC236}">
                    <a16:creationId xmlns:a16="http://schemas.microsoft.com/office/drawing/2014/main" id="{EEE4984C-C86B-4D19-A3B8-D51ED105B9F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2" name="277 Grupo">
              <a:extLst>
                <a:ext uri="{FF2B5EF4-FFF2-40B4-BE49-F238E27FC236}">
                  <a16:creationId xmlns:a16="http://schemas.microsoft.com/office/drawing/2014/main" id="{2DD0A8A7-00E3-4DA7-8319-57FBDAF0F51A}"/>
                </a:ext>
              </a:extLst>
            </p:cNvPr>
            <p:cNvGrpSpPr/>
            <p:nvPr/>
          </p:nvGrpSpPr>
          <p:grpSpPr>
            <a:xfrm>
              <a:off x="5444988" y="2737374"/>
              <a:ext cx="187152" cy="234025"/>
              <a:chOff x="4843539" y="1905844"/>
              <a:chExt cx="187152" cy="324036"/>
            </a:xfrm>
          </p:grpSpPr>
          <p:cxnSp>
            <p:nvCxnSpPr>
              <p:cNvPr id="103" name="278 Conector recto">
                <a:extLst>
                  <a:ext uri="{FF2B5EF4-FFF2-40B4-BE49-F238E27FC236}">
                    <a16:creationId xmlns:a16="http://schemas.microsoft.com/office/drawing/2014/main" id="{C2EB657D-D6AB-4A91-BB10-49ED38F3F77D}"/>
                  </a:ext>
                </a:extLst>
              </p:cNvPr>
              <p:cNvCxnSpPr>
                <a:endCxn id="10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4" name="279 Triángulo isósceles">
                <a:extLst>
                  <a:ext uri="{FF2B5EF4-FFF2-40B4-BE49-F238E27FC236}">
                    <a16:creationId xmlns:a16="http://schemas.microsoft.com/office/drawing/2014/main" id="{C20D2F4D-55B0-46DA-A2EF-2D3FECF5CE4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grpSp>
        <p:nvGrpSpPr>
          <p:cNvPr id="135" name="Group 134">
            <a:extLst>
              <a:ext uri="{FF2B5EF4-FFF2-40B4-BE49-F238E27FC236}">
                <a16:creationId xmlns:a16="http://schemas.microsoft.com/office/drawing/2014/main" id="{109D748B-B888-46AD-A12F-0B342B4EEE18}"/>
              </a:ext>
            </a:extLst>
          </p:cNvPr>
          <p:cNvGrpSpPr/>
          <p:nvPr/>
        </p:nvGrpSpPr>
        <p:grpSpPr>
          <a:xfrm>
            <a:off x="4900465" y="3083923"/>
            <a:ext cx="2223484" cy="1320157"/>
            <a:chOff x="3926877" y="2366783"/>
            <a:chExt cx="2223484" cy="1320157"/>
          </a:xfrm>
        </p:grpSpPr>
        <p:sp>
          <p:nvSpPr>
            <p:cNvPr id="136" name="Oval 135">
              <a:extLst>
                <a:ext uri="{FF2B5EF4-FFF2-40B4-BE49-F238E27FC236}">
                  <a16:creationId xmlns:a16="http://schemas.microsoft.com/office/drawing/2014/main" id="{17B795C9-CCEC-41B3-B146-A6D39E71F3EB}"/>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37" name="Straight Arrow Connector 136">
              <a:extLst>
                <a:ext uri="{FF2B5EF4-FFF2-40B4-BE49-F238E27FC236}">
                  <a16:creationId xmlns:a16="http://schemas.microsoft.com/office/drawing/2014/main" id="{A782FEF8-7D6D-46B4-88B8-74F8DBE2816F}"/>
                </a:ext>
              </a:extLst>
            </p:cNvPr>
            <p:cNvCxnSpPr>
              <a:cxnSpLocks/>
              <a:stCxn id="136" idx="0"/>
            </p:cNvCxnSpPr>
            <p:nvPr/>
          </p:nvCxnSpPr>
          <p:spPr>
            <a:xfrm>
              <a:off x="4159344" y="2366783"/>
              <a:ext cx="1991017" cy="215822"/>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D28EF367-5548-40F8-B82E-2A4E759910E5}"/>
                </a:ext>
              </a:extLst>
            </p:cNvPr>
            <p:cNvCxnSpPr>
              <a:cxnSpLocks/>
              <a:stCxn id="136" idx="3"/>
            </p:cNvCxnSpPr>
            <p:nvPr/>
          </p:nvCxnSpPr>
          <p:spPr>
            <a:xfrm>
              <a:off x="3994965" y="2726383"/>
              <a:ext cx="2155396" cy="960557"/>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D6A66169-892D-441B-BAEE-9BD0434C7EDF}"/>
              </a:ext>
            </a:extLst>
          </p:cNvPr>
          <p:cNvGrpSpPr/>
          <p:nvPr/>
        </p:nvGrpSpPr>
        <p:grpSpPr>
          <a:xfrm rot="18282172">
            <a:off x="6240362" y="1442903"/>
            <a:ext cx="1027144" cy="1439714"/>
            <a:chOff x="3758216" y="2284243"/>
            <a:chExt cx="1027144" cy="1439714"/>
          </a:xfrm>
        </p:grpSpPr>
        <p:sp>
          <p:nvSpPr>
            <p:cNvPr id="140" name="Oval 139">
              <a:extLst>
                <a:ext uri="{FF2B5EF4-FFF2-40B4-BE49-F238E27FC236}">
                  <a16:creationId xmlns:a16="http://schemas.microsoft.com/office/drawing/2014/main" id="{C823F7D6-E307-46C5-821A-F0ABD8F8DF78}"/>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1" name="Straight Arrow Connector 140">
              <a:extLst>
                <a:ext uri="{FF2B5EF4-FFF2-40B4-BE49-F238E27FC236}">
                  <a16:creationId xmlns:a16="http://schemas.microsoft.com/office/drawing/2014/main" id="{66107557-80EE-402C-99D0-F956FD6517D4}"/>
                </a:ext>
              </a:extLst>
            </p:cNvPr>
            <p:cNvCxnSpPr>
              <a:cxnSpLocks/>
              <a:stCxn id="140" idx="7"/>
            </p:cNvCxnSpPr>
            <p:nvPr/>
          </p:nvCxnSpPr>
          <p:spPr>
            <a:xfrm rot="3317828" flipV="1">
              <a:off x="4178391" y="2705901"/>
              <a:ext cx="1028628" cy="185311"/>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9E4EEFD7-0529-4EB0-9D74-E60D0B808040}"/>
                </a:ext>
              </a:extLst>
            </p:cNvPr>
            <p:cNvCxnSpPr>
              <a:cxnSpLocks/>
              <a:stCxn id="140" idx="2"/>
            </p:cNvCxnSpPr>
            <p:nvPr/>
          </p:nvCxnSpPr>
          <p:spPr>
            <a:xfrm rot="3317828">
              <a:off x="3474750" y="2913597"/>
              <a:ext cx="1093826" cy="526894"/>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43" name="Rectangle: Rounded Corners 142">
            <a:extLst>
              <a:ext uri="{FF2B5EF4-FFF2-40B4-BE49-F238E27FC236}">
                <a16:creationId xmlns:a16="http://schemas.microsoft.com/office/drawing/2014/main" id="{706B2ADA-7D04-4AF7-A5A7-F117B4A044CF}"/>
              </a:ext>
            </a:extLst>
          </p:cNvPr>
          <p:cNvSpPr/>
          <p:nvPr/>
        </p:nvSpPr>
        <p:spPr>
          <a:xfrm>
            <a:off x="6936881" y="3299745"/>
            <a:ext cx="1194428" cy="110433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Core3</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4" name="Rectangle: Rounded Corners 143">
            <a:extLst>
              <a:ext uri="{FF2B5EF4-FFF2-40B4-BE49-F238E27FC236}">
                <a16:creationId xmlns:a16="http://schemas.microsoft.com/office/drawing/2014/main" id="{F5CFFD6B-4A59-4466-8298-A859C82C09B6}"/>
              </a:ext>
            </a:extLst>
          </p:cNvPr>
          <p:cNvSpPr/>
          <p:nvPr/>
        </p:nvSpPr>
        <p:spPr>
          <a:xfrm>
            <a:off x="7208456" y="1609400"/>
            <a:ext cx="1119312" cy="113555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Core15</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5" name="Rectangle 144">
            <a:extLst>
              <a:ext uri="{FF2B5EF4-FFF2-40B4-BE49-F238E27FC236}">
                <a16:creationId xmlns:a16="http://schemas.microsoft.com/office/drawing/2014/main" id="{8E8756F7-57D6-4DAD-8E2F-2D6FE8B7FCD5}"/>
              </a:ext>
            </a:extLst>
          </p:cNvPr>
          <p:cNvSpPr/>
          <p:nvPr/>
        </p:nvSpPr>
        <p:spPr>
          <a:xfrm>
            <a:off x="1415441" y="3591847"/>
            <a:ext cx="2034695" cy="1077218"/>
          </a:xfrm>
          <a:prstGeom prst="rect">
            <a:avLst/>
          </a:prstGeom>
        </p:spPr>
        <p:style>
          <a:lnRef idx="2">
            <a:schemeClr val="dk1"/>
          </a:lnRef>
          <a:fillRef idx="1">
            <a:schemeClr val="lt1"/>
          </a:fillRef>
          <a:effectRef idx="0">
            <a:schemeClr val="dk1"/>
          </a:effectRef>
          <a:fontRef idx="minor">
            <a:schemeClr val="dk1"/>
          </a:fontRef>
        </p:style>
        <p:txBody>
          <a:bodyPr wrap="square" anchor="t">
            <a:spAutoFit/>
          </a:bodyPr>
          <a:lstStyle/>
          <a:p>
            <a:pPr algn="ctr"/>
            <a:r>
              <a:rPr lang="en-US" sz="1600" u="sng" dirty="0">
                <a:solidFill>
                  <a:schemeClr val="tx1"/>
                </a:solidFill>
                <a:latin typeface="Consolas" panose="020B0609020204030204" pitchFamily="49" charset="0"/>
              </a:rPr>
              <a:t>Master Thread​</a:t>
            </a:r>
          </a:p>
          <a:p>
            <a:pPr algn="ctr"/>
            <a:r>
              <a:rPr lang="en-US" sz="1600" dirty="0">
                <a:solidFill>
                  <a:schemeClr val="tx1"/>
                </a:solidFill>
                <a:latin typeface="Courier New" panose="02070309020205020404" pitchFamily="49" charset="0"/>
                <a:cs typeface="Courier New" panose="02070309020205020404" pitchFamily="49" charset="0"/>
              </a:rPr>
              <a:t>… </a:t>
            </a:r>
            <a:r>
              <a:rPr lang="en-US" sz="1600" dirty="0" err="1">
                <a:solidFill>
                  <a:schemeClr val="tx1"/>
                </a:solidFill>
                <a:highlight>
                  <a:srgbClr val="FFFF00"/>
                </a:highlight>
                <a:latin typeface="Courier New" panose="02070309020205020404" pitchFamily="49" charset="0"/>
                <a:cs typeface="Courier New" panose="02070309020205020404" pitchFamily="49" charset="0"/>
              </a:rPr>
              <a:t>barrier_wait</a:t>
            </a:r>
            <a:r>
              <a:rPr lang="en-US" sz="1600" dirty="0">
                <a:solidFill>
                  <a:schemeClr val="tx1"/>
                </a:solidFill>
                <a:highlight>
                  <a:srgbClr val="FFFF00"/>
                </a:highlight>
                <a:latin typeface="Courier New" panose="02070309020205020404" pitchFamily="49" charset="0"/>
                <a:cs typeface="Courier New" panose="02070309020205020404" pitchFamily="49" charset="0"/>
              </a:rPr>
              <a:t>(b)</a:t>
            </a:r>
          </a:p>
          <a:p>
            <a:pPr algn="ctr"/>
            <a:r>
              <a:rPr lang="en-US" sz="1600" dirty="0">
                <a:solidFill>
                  <a:schemeClr val="tx1"/>
                </a:solidFill>
                <a:latin typeface="Courier New" panose="02070309020205020404" pitchFamily="49" charset="0"/>
                <a:cs typeface="Courier New" panose="02070309020205020404" pitchFamily="49" charset="0"/>
              </a:rPr>
              <a:t>…</a:t>
            </a:r>
          </a:p>
        </p:txBody>
      </p:sp>
      <p:grpSp>
        <p:nvGrpSpPr>
          <p:cNvPr id="147" name="Group 146">
            <a:extLst>
              <a:ext uri="{FF2B5EF4-FFF2-40B4-BE49-F238E27FC236}">
                <a16:creationId xmlns:a16="http://schemas.microsoft.com/office/drawing/2014/main" id="{84F0F627-F344-4763-957F-51E32EF133B1}"/>
              </a:ext>
            </a:extLst>
          </p:cNvPr>
          <p:cNvGrpSpPr/>
          <p:nvPr/>
        </p:nvGrpSpPr>
        <p:grpSpPr>
          <a:xfrm rot="12631151">
            <a:off x="1185112" y="1572646"/>
            <a:ext cx="2102045" cy="2071611"/>
            <a:chOff x="3926877" y="1856742"/>
            <a:chExt cx="2102045" cy="2071611"/>
          </a:xfrm>
        </p:grpSpPr>
        <p:sp>
          <p:nvSpPr>
            <p:cNvPr id="148" name="Oval 147">
              <a:extLst>
                <a:ext uri="{FF2B5EF4-FFF2-40B4-BE49-F238E27FC236}">
                  <a16:creationId xmlns:a16="http://schemas.microsoft.com/office/drawing/2014/main" id="{2C0E22DA-B830-4684-B75E-091A6E837611}"/>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9" name="Straight Arrow Connector 148">
              <a:extLst>
                <a:ext uri="{FF2B5EF4-FFF2-40B4-BE49-F238E27FC236}">
                  <a16:creationId xmlns:a16="http://schemas.microsoft.com/office/drawing/2014/main" id="{3B4AC423-9461-4C79-A774-FED2DC66DA25}"/>
                </a:ext>
              </a:extLst>
            </p:cNvPr>
            <p:cNvCxnSpPr>
              <a:cxnSpLocks/>
              <a:stCxn id="148" idx="0"/>
            </p:cNvCxnSpPr>
            <p:nvPr/>
          </p:nvCxnSpPr>
          <p:spPr>
            <a:xfrm rot="8968849" flipH="1" flipV="1">
              <a:off x="4230198" y="1856742"/>
              <a:ext cx="1798724" cy="76976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003DCBE1-7A5B-4860-868A-48945B1E8E9F}"/>
                </a:ext>
              </a:extLst>
            </p:cNvPr>
            <p:cNvCxnSpPr>
              <a:cxnSpLocks/>
              <a:stCxn id="148" idx="3"/>
            </p:cNvCxnSpPr>
            <p:nvPr/>
          </p:nvCxnSpPr>
          <p:spPr>
            <a:xfrm rot="8968849" flipH="1" flipV="1">
              <a:off x="4322876" y="2331633"/>
              <a:ext cx="1119058" cy="159672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51" name="Rectangle: Rounded Corners 150">
            <a:extLst>
              <a:ext uri="{FF2B5EF4-FFF2-40B4-BE49-F238E27FC236}">
                <a16:creationId xmlns:a16="http://schemas.microsoft.com/office/drawing/2014/main" id="{834A3E9E-47A5-465C-9AA6-3C13269B98AE}"/>
              </a:ext>
            </a:extLst>
          </p:cNvPr>
          <p:cNvSpPr/>
          <p:nvPr/>
        </p:nvSpPr>
        <p:spPr>
          <a:xfrm>
            <a:off x="789807" y="1611876"/>
            <a:ext cx="1156129" cy="111842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Core0</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b=0 </a:t>
            </a:r>
          </a:p>
          <a:p>
            <a:pPr algn="ctr"/>
            <a:r>
              <a:rPr lang="en-US" dirty="0">
                <a:latin typeface="Courier New" panose="02070309020205020404" pitchFamily="49" charset="0"/>
                <a:cs typeface="Courier New" panose="02070309020205020404" pitchFamily="49" charset="0"/>
              </a:rPr>
              <a:t>…</a:t>
            </a:r>
          </a:p>
        </p:txBody>
      </p:sp>
      <p:cxnSp>
        <p:nvCxnSpPr>
          <p:cNvPr id="173" name="Straight Arrow Connector 172">
            <a:extLst>
              <a:ext uri="{FF2B5EF4-FFF2-40B4-BE49-F238E27FC236}">
                <a16:creationId xmlns:a16="http://schemas.microsoft.com/office/drawing/2014/main" id="{41BA78E9-A6C4-45DF-88F7-6E8A378E12C1}"/>
              </a:ext>
            </a:extLst>
          </p:cNvPr>
          <p:cNvCxnSpPr>
            <a:cxnSpLocks/>
            <a:stCxn id="145" idx="0"/>
            <a:endCxn id="78" idx="3"/>
          </p:cNvCxnSpPr>
          <p:nvPr/>
        </p:nvCxnSpPr>
        <p:spPr>
          <a:xfrm flipV="1">
            <a:off x="2432789" y="3284670"/>
            <a:ext cx="1216" cy="3071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4270010"/>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300" dirty="0"/>
              <a:t>On-chip wireless communication for communication-intensive data</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6</a:t>
            </a:fld>
            <a:endParaRPr lang="en-US" noProof="1"/>
          </a:p>
        </p:txBody>
      </p:sp>
      <p:sp>
        <p:nvSpPr>
          <p:cNvPr id="23" name="4 Paralelogramo">
            <a:extLst>
              <a:ext uri="{FF2B5EF4-FFF2-40B4-BE49-F238E27FC236}">
                <a16:creationId xmlns:a16="http://schemas.microsoft.com/office/drawing/2014/main" id="{D6B73733-9B33-45BA-BDB0-AB075C92A439}"/>
              </a:ext>
            </a:extLst>
          </p:cNvPr>
          <p:cNvSpPr/>
          <p:nvPr/>
        </p:nvSpPr>
        <p:spPr>
          <a:xfrm>
            <a:off x="4537726" y="2659468"/>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4" name="5 Paralelogramo">
            <a:extLst>
              <a:ext uri="{FF2B5EF4-FFF2-40B4-BE49-F238E27FC236}">
                <a16:creationId xmlns:a16="http://schemas.microsoft.com/office/drawing/2014/main" id="{16E75823-5072-4089-A963-BB9F938D8E6E}"/>
              </a:ext>
            </a:extLst>
          </p:cNvPr>
          <p:cNvSpPr/>
          <p:nvPr/>
        </p:nvSpPr>
        <p:spPr>
          <a:xfrm>
            <a:off x="4537726" y="2631340"/>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25" name="6 Grupo">
            <a:extLst>
              <a:ext uri="{FF2B5EF4-FFF2-40B4-BE49-F238E27FC236}">
                <a16:creationId xmlns:a16="http://schemas.microsoft.com/office/drawing/2014/main" id="{BAE8ED4C-A18C-4914-91C1-26EF9ECDF926}"/>
              </a:ext>
            </a:extLst>
          </p:cNvPr>
          <p:cNvGrpSpPr/>
          <p:nvPr/>
        </p:nvGrpSpPr>
        <p:grpSpPr>
          <a:xfrm>
            <a:off x="5056951" y="2887972"/>
            <a:ext cx="150284" cy="151652"/>
            <a:chOff x="5602909" y="3468101"/>
            <a:chExt cx="200379" cy="202202"/>
          </a:xfrm>
        </p:grpSpPr>
        <p:sp>
          <p:nvSpPr>
            <p:cNvPr id="26" name="7 Elipse">
              <a:extLst>
                <a:ext uri="{FF2B5EF4-FFF2-40B4-BE49-F238E27FC236}">
                  <a16:creationId xmlns:a16="http://schemas.microsoft.com/office/drawing/2014/main" id="{BDEB08A8-4466-457C-B510-941AF7AD601A}"/>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7" name="8 Elipse">
              <a:extLst>
                <a:ext uri="{FF2B5EF4-FFF2-40B4-BE49-F238E27FC236}">
                  <a16:creationId xmlns:a16="http://schemas.microsoft.com/office/drawing/2014/main" id="{3D6C9D7A-F04D-44A1-855B-0CC0A1EFBE41}"/>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28" name="9 Conector recto">
              <a:extLst>
                <a:ext uri="{FF2B5EF4-FFF2-40B4-BE49-F238E27FC236}">
                  <a16:creationId xmlns:a16="http://schemas.microsoft.com/office/drawing/2014/main" id="{01B550D9-4F71-4A72-BC06-8605E1596DA4}"/>
                </a:ext>
              </a:extLst>
            </p:cNvPr>
            <p:cNvCxnSpPr>
              <a:stCxn id="27" idx="2"/>
              <a:endCxn id="27"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29" name="10 Conector recto">
              <a:extLst>
                <a:ext uri="{FF2B5EF4-FFF2-40B4-BE49-F238E27FC236}">
                  <a16:creationId xmlns:a16="http://schemas.microsoft.com/office/drawing/2014/main" id="{CE8C499F-8A45-4887-930E-646A81F5DEBF}"/>
                </a:ext>
              </a:extLst>
            </p:cNvPr>
            <p:cNvCxnSpPr>
              <a:stCxn id="27" idx="4"/>
              <a:endCxn id="27"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sp>
        <p:nvSpPr>
          <p:cNvPr id="30" name="12 Paralelogramo">
            <a:extLst>
              <a:ext uri="{FF2B5EF4-FFF2-40B4-BE49-F238E27FC236}">
                <a16:creationId xmlns:a16="http://schemas.microsoft.com/office/drawing/2014/main" id="{B4481AED-2A66-4034-891F-F4DA018D0F87}"/>
              </a:ext>
            </a:extLst>
          </p:cNvPr>
          <p:cNvSpPr/>
          <p:nvPr/>
        </p:nvSpPr>
        <p:spPr>
          <a:xfrm>
            <a:off x="3781642" y="2656065"/>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1" name="13 Paralelogramo">
            <a:extLst>
              <a:ext uri="{FF2B5EF4-FFF2-40B4-BE49-F238E27FC236}">
                <a16:creationId xmlns:a16="http://schemas.microsoft.com/office/drawing/2014/main" id="{7525F178-71CF-4000-87CF-D33741A758EC}"/>
              </a:ext>
            </a:extLst>
          </p:cNvPr>
          <p:cNvSpPr/>
          <p:nvPr/>
        </p:nvSpPr>
        <p:spPr>
          <a:xfrm>
            <a:off x="3781642" y="2627937"/>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32" name="14 Grupo">
            <a:extLst>
              <a:ext uri="{FF2B5EF4-FFF2-40B4-BE49-F238E27FC236}">
                <a16:creationId xmlns:a16="http://schemas.microsoft.com/office/drawing/2014/main" id="{0B819747-223D-4EFE-A0EA-C5B0C66232C5}"/>
              </a:ext>
            </a:extLst>
          </p:cNvPr>
          <p:cNvGrpSpPr/>
          <p:nvPr/>
        </p:nvGrpSpPr>
        <p:grpSpPr>
          <a:xfrm>
            <a:off x="4300867" y="2884569"/>
            <a:ext cx="150284" cy="151652"/>
            <a:chOff x="5602909" y="3468101"/>
            <a:chExt cx="200379" cy="202202"/>
          </a:xfrm>
        </p:grpSpPr>
        <p:sp>
          <p:nvSpPr>
            <p:cNvPr id="33" name="15 Elipse">
              <a:extLst>
                <a:ext uri="{FF2B5EF4-FFF2-40B4-BE49-F238E27FC236}">
                  <a16:creationId xmlns:a16="http://schemas.microsoft.com/office/drawing/2014/main" id="{3B3D5C90-D3AB-428E-950F-295D71B12AE6}"/>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4" name="16 Elipse">
              <a:extLst>
                <a:ext uri="{FF2B5EF4-FFF2-40B4-BE49-F238E27FC236}">
                  <a16:creationId xmlns:a16="http://schemas.microsoft.com/office/drawing/2014/main" id="{4723AEA8-3783-4A13-95FC-3DD9E0858C6A}"/>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35" name="17 Conector recto">
              <a:extLst>
                <a:ext uri="{FF2B5EF4-FFF2-40B4-BE49-F238E27FC236}">
                  <a16:creationId xmlns:a16="http://schemas.microsoft.com/office/drawing/2014/main" id="{D951BE13-3449-4593-B785-77190517DAA0}"/>
                </a:ext>
              </a:extLst>
            </p:cNvPr>
            <p:cNvCxnSpPr>
              <a:stCxn id="34" idx="2"/>
              <a:endCxn id="34"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36" name="18 Conector recto">
              <a:extLst>
                <a:ext uri="{FF2B5EF4-FFF2-40B4-BE49-F238E27FC236}">
                  <a16:creationId xmlns:a16="http://schemas.microsoft.com/office/drawing/2014/main" id="{CDF7AE33-C201-4006-978F-A189A91EFD76}"/>
                </a:ext>
              </a:extLst>
            </p:cNvPr>
            <p:cNvCxnSpPr>
              <a:stCxn id="34" idx="4"/>
              <a:endCxn id="34"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cxnSp>
        <p:nvCxnSpPr>
          <p:cNvPr id="37" name="19 Conector recto">
            <a:extLst>
              <a:ext uri="{FF2B5EF4-FFF2-40B4-BE49-F238E27FC236}">
                <a16:creationId xmlns:a16="http://schemas.microsoft.com/office/drawing/2014/main" id="{CE8474A7-52FF-4E8A-AB52-E900583991C3}"/>
              </a:ext>
            </a:extLst>
          </p:cNvPr>
          <p:cNvCxnSpPr>
            <a:cxnSpLocks/>
          </p:cNvCxnSpPr>
          <p:nvPr/>
        </p:nvCxnSpPr>
        <p:spPr>
          <a:xfrm flipH="1">
            <a:off x="4777865" y="3038692"/>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20 Conector recto">
            <a:extLst>
              <a:ext uri="{FF2B5EF4-FFF2-40B4-BE49-F238E27FC236}">
                <a16:creationId xmlns:a16="http://schemas.microsoft.com/office/drawing/2014/main" id="{BE1DA5AC-B623-42DC-AFB6-7CF759F8DA61}"/>
              </a:ext>
            </a:extLst>
          </p:cNvPr>
          <p:cNvCxnSpPr>
            <a:cxnSpLocks/>
          </p:cNvCxnSpPr>
          <p:nvPr/>
        </p:nvCxnSpPr>
        <p:spPr>
          <a:xfrm flipH="1">
            <a:off x="4021781" y="3028495"/>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21 Conector recto">
            <a:extLst>
              <a:ext uri="{FF2B5EF4-FFF2-40B4-BE49-F238E27FC236}">
                <a16:creationId xmlns:a16="http://schemas.microsoft.com/office/drawing/2014/main" id="{2770DF20-3D43-4FBC-841C-A8354452B09B}"/>
              </a:ext>
            </a:extLst>
          </p:cNvPr>
          <p:cNvCxnSpPr>
            <a:cxnSpLocks/>
          </p:cNvCxnSpPr>
          <p:nvPr/>
        </p:nvCxnSpPr>
        <p:spPr>
          <a:xfrm>
            <a:off x="4439032" y="297177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22 Conector recto">
            <a:extLst>
              <a:ext uri="{FF2B5EF4-FFF2-40B4-BE49-F238E27FC236}">
                <a16:creationId xmlns:a16="http://schemas.microsoft.com/office/drawing/2014/main" id="{B593B8A4-37FE-4079-8A64-4475D7819C42}"/>
              </a:ext>
            </a:extLst>
          </p:cNvPr>
          <p:cNvCxnSpPr>
            <a:cxnSpLocks/>
          </p:cNvCxnSpPr>
          <p:nvPr/>
        </p:nvCxnSpPr>
        <p:spPr>
          <a:xfrm>
            <a:off x="4029344" y="338742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23 Paralelogramo">
            <a:extLst>
              <a:ext uri="{FF2B5EF4-FFF2-40B4-BE49-F238E27FC236}">
                <a16:creationId xmlns:a16="http://schemas.microsoft.com/office/drawing/2014/main" id="{987C1A62-61F6-4607-8B31-59F1DD7102B2}"/>
              </a:ext>
            </a:extLst>
          </p:cNvPr>
          <p:cNvSpPr/>
          <p:nvPr/>
        </p:nvSpPr>
        <p:spPr>
          <a:xfrm>
            <a:off x="1800843" y="1654036"/>
            <a:ext cx="5136038" cy="1795272"/>
          </a:xfrm>
          <a:prstGeom prst="parallelogram">
            <a:avLst>
              <a:gd name="adj" fmla="val 99405"/>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45" name="Group 44">
            <a:extLst>
              <a:ext uri="{FF2B5EF4-FFF2-40B4-BE49-F238E27FC236}">
                <a16:creationId xmlns:a16="http://schemas.microsoft.com/office/drawing/2014/main" id="{DFCFFA22-D339-4C98-8651-C5C7599E3E21}"/>
              </a:ext>
            </a:extLst>
          </p:cNvPr>
          <p:cNvGrpSpPr/>
          <p:nvPr/>
        </p:nvGrpSpPr>
        <p:grpSpPr>
          <a:xfrm>
            <a:off x="2613192" y="1856762"/>
            <a:ext cx="3492389" cy="1305925"/>
            <a:chOff x="3838690" y="2752294"/>
            <a:chExt cx="4656518" cy="1741233"/>
          </a:xfrm>
        </p:grpSpPr>
        <p:cxnSp>
          <p:nvCxnSpPr>
            <p:cNvPr id="46" name="Straight Arrow Connector 45">
              <a:extLst>
                <a:ext uri="{FF2B5EF4-FFF2-40B4-BE49-F238E27FC236}">
                  <a16:creationId xmlns:a16="http://schemas.microsoft.com/office/drawing/2014/main" id="{19E12462-FA43-4F14-ADB7-BED51434DE9B}"/>
                </a:ext>
              </a:extLst>
            </p:cNvPr>
            <p:cNvCxnSpPr>
              <a:cxnSpLocks/>
            </p:cNvCxnSpPr>
            <p:nvPr/>
          </p:nvCxnSpPr>
          <p:spPr>
            <a:xfrm flipH="1">
              <a:off x="3845356" y="2773447"/>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90F7CC0-C965-4AF4-9C69-3CBD5DD112C5}"/>
                </a:ext>
              </a:extLst>
            </p:cNvPr>
            <p:cNvCxnSpPr>
              <a:cxnSpLocks/>
            </p:cNvCxnSpPr>
            <p:nvPr/>
          </p:nvCxnSpPr>
          <p:spPr>
            <a:xfrm flipH="1">
              <a:off x="4777005" y="2794598"/>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6221077-000F-4E4F-8399-126B866EA32C}"/>
                </a:ext>
              </a:extLst>
            </p:cNvPr>
            <p:cNvCxnSpPr>
              <a:cxnSpLocks/>
            </p:cNvCxnSpPr>
            <p:nvPr/>
          </p:nvCxnSpPr>
          <p:spPr>
            <a:xfrm flipH="1">
              <a:off x="5858356" y="2773446"/>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A3B7BAFD-BF51-44D2-A6C5-0DDD6D07038E}"/>
                </a:ext>
              </a:extLst>
            </p:cNvPr>
            <p:cNvCxnSpPr>
              <a:cxnSpLocks/>
            </p:cNvCxnSpPr>
            <p:nvPr/>
          </p:nvCxnSpPr>
          <p:spPr>
            <a:xfrm flipH="1">
              <a:off x="6938480" y="2752294"/>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4C84F64-51AD-482A-98B4-B77DBC2D4CEC}"/>
                </a:ext>
              </a:extLst>
            </p:cNvPr>
            <p:cNvCxnSpPr>
              <a:cxnSpLocks/>
            </p:cNvCxnSpPr>
            <p:nvPr/>
          </p:nvCxnSpPr>
          <p:spPr>
            <a:xfrm flipH="1">
              <a:off x="5354530" y="2787099"/>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FD4212E2-70F8-434A-BE36-1296BC53AC9D}"/>
                </a:ext>
              </a:extLst>
            </p:cNvPr>
            <p:cNvCxnSpPr>
              <a:cxnSpLocks/>
            </p:cNvCxnSpPr>
            <p:nvPr/>
          </p:nvCxnSpPr>
          <p:spPr>
            <a:xfrm flipH="1">
              <a:off x="4893537" y="3324767"/>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BFAE8E5-FBAC-488F-A1E1-3367B81F51E4}"/>
                </a:ext>
              </a:extLst>
            </p:cNvPr>
            <p:cNvCxnSpPr>
              <a:cxnSpLocks/>
            </p:cNvCxnSpPr>
            <p:nvPr/>
          </p:nvCxnSpPr>
          <p:spPr>
            <a:xfrm flipH="1">
              <a:off x="4340858" y="3886344"/>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2B26EEF-A80F-4DA2-A34C-ADF05AC35DF8}"/>
                </a:ext>
              </a:extLst>
            </p:cNvPr>
            <p:cNvCxnSpPr>
              <a:cxnSpLocks/>
            </p:cNvCxnSpPr>
            <p:nvPr/>
          </p:nvCxnSpPr>
          <p:spPr>
            <a:xfrm flipH="1">
              <a:off x="3838690" y="4472375"/>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4" name="25 Paralelogramo">
            <a:extLst>
              <a:ext uri="{FF2B5EF4-FFF2-40B4-BE49-F238E27FC236}">
                <a16:creationId xmlns:a16="http://schemas.microsoft.com/office/drawing/2014/main" id="{5B91F41D-6CA7-460D-A84B-8435990216EC}"/>
              </a:ext>
            </a:extLst>
          </p:cNvPr>
          <p:cNvSpPr/>
          <p:nvPr/>
        </p:nvSpPr>
        <p:spPr>
          <a:xfrm>
            <a:off x="4913395" y="258938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5" name="27 Paralelogramo">
            <a:extLst>
              <a:ext uri="{FF2B5EF4-FFF2-40B4-BE49-F238E27FC236}">
                <a16:creationId xmlns:a16="http://schemas.microsoft.com/office/drawing/2014/main" id="{E831E2DC-6EBA-44D1-8D20-0E07A7243DE6}"/>
              </a:ext>
            </a:extLst>
          </p:cNvPr>
          <p:cNvSpPr/>
          <p:nvPr/>
        </p:nvSpPr>
        <p:spPr>
          <a:xfrm>
            <a:off x="5400437" y="280990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6" name="29 Paralelogramo">
            <a:extLst>
              <a:ext uri="{FF2B5EF4-FFF2-40B4-BE49-F238E27FC236}">
                <a16:creationId xmlns:a16="http://schemas.microsoft.com/office/drawing/2014/main" id="{889F27A9-0B4C-4FB7-83A9-2F9CB208F17B}"/>
              </a:ext>
            </a:extLst>
          </p:cNvPr>
          <p:cNvSpPr/>
          <p:nvPr/>
        </p:nvSpPr>
        <p:spPr>
          <a:xfrm>
            <a:off x="4500386" y="3014486"/>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7" name="31 Paralelogramo">
            <a:extLst>
              <a:ext uri="{FF2B5EF4-FFF2-40B4-BE49-F238E27FC236}">
                <a16:creationId xmlns:a16="http://schemas.microsoft.com/office/drawing/2014/main" id="{6D50DD1B-A373-4D67-8BD5-DF8BE38C0F65}"/>
              </a:ext>
            </a:extLst>
          </p:cNvPr>
          <p:cNvSpPr/>
          <p:nvPr/>
        </p:nvSpPr>
        <p:spPr>
          <a:xfrm>
            <a:off x="4987428" y="323500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8" name="33 Paralelogramo">
            <a:extLst>
              <a:ext uri="{FF2B5EF4-FFF2-40B4-BE49-F238E27FC236}">
                <a16:creationId xmlns:a16="http://schemas.microsoft.com/office/drawing/2014/main" id="{AB2EA929-67C6-4B03-AEFE-C727A5A2D86C}"/>
              </a:ext>
            </a:extLst>
          </p:cNvPr>
          <p:cNvSpPr/>
          <p:nvPr/>
        </p:nvSpPr>
        <p:spPr>
          <a:xfrm>
            <a:off x="4535587" y="2173288"/>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9" name="35 Paralelogramo">
            <a:extLst>
              <a:ext uri="{FF2B5EF4-FFF2-40B4-BE49-F238E27FC236}">
                <a16:creationId xmlns:a16="http://schemas.microsoft.com/office/drawing/2014/main" id="{37707D16-100F-4861-915A-AF830F6804D2}"/>
              </a:ext>
            </a:extLst>
          </p:cNvPr>
          <p:cNvSpPr/>
          <p:nvPr/>
        </p:nvSpPr>
        <p:spPr>
          <a:xfrm>
            <a:off x="5022629" y="239380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0" name="37 Paralelogramo">
            <a:extLst>
              <a:ext uri="{FF2B5EF4-FFF2-40B4-BE49-F238E27FC236}">
                <a16:creationId xmlns:a16="http://schemas.microsoft.com/office/drawing/2014/main" id="{57FDF45C-ACF4-406D-A878-4554E587C0C1}"/>
              </a:ext>
            </a:extLst>
          </p:cNvPr>
          <p:cNvSpPr/>
          <p:nvPr/>
        </p:nvSpPr>
        <p:spPr>
          <a:xfrm>
            <a:off x="3724798" y="301514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1" name="39 Paralelogramo">
            <a:extLst>
              <a:ext uri="{FF2B5EF4-FFF2-40B4-BE49-F238E27FC236}">
                <a16:creationId xmlns:a16="http://schemas.microsoft.com/office/drawing/2014/main" id="{F214D4A6-A1CA-4629-BF0D-23A9244B574F}"/>
              </a:ext>
            </a:extLst>
          </p:cNvPr>
          <p:cNvSpPr/>
          <p:nvPr/>
        </p:nvSpPr>
        <p:spPr>
          <a:xfrm>
            <a:off x="4211840" y="323566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2" name="41 Paralelogramo">
            <a:extLst>
              <a:ext uri="{FF2B5EF4-FFF2-40B4-BE49-F238E27FC236}">
                <a16:creationId xmlns:a16="http://schemas.microsoft.com/office/drawing/2014/main" id="{6D2DDF64-48AD-4C6E-B0DC-7C5E955EB249}"/>
              </a:ext>
            </a:extLst>
          </p:cNvPr>
          <p:cNvSpPr/>
          <p:nvPr/>
        </p:nvSpPr>
        <p:spPr>
          <a:xfrm>
            <a:off x="2946271" y="3014951"/>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3" name="43 Paralelogramo">
            <a:extLst>
              <a:ext uri="{FF2B5EF4-FFF2-40B4-BE49-F238E27FC236}">
                <a16:creationId xmlns:a16="http://schemas.microsoft.com/office/drawing/2014/main" id="{A9286BF8-5474-4F7B-B422-B471A466F5E8}"/>
              </a:ext>
            </a:extLst>
          </p:cNvPr>
          <p:cNvSpPr/>
          <p:nvPr/>
        </p:nvSpPr>
        <p:spPr>
          <a:xfrm>
            <a:off x="3433313" y="323546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4" name="45 Paralelogramo">
            <a:extLst>
              <a:ext uri="{FF2B5EF4-FFF2-40B4-BE49-F238E27FC236}">
                <a16:creationId xmlns:a16="http://schemas.microsoft.com/office/drawing/2014/main" id="{BC69AB30-5737-43D5-9C16-80F62DFC0B16}"/>
              </a:ext>
            </a:extLst>
          </p:cNvPr>
          <p:cNvSpPr/>
          <p:nvPr/>
        </p:nvSpPr>
        <p:spPr>
          <a:xfrm>
            <a:off x="3352842" y="2585666"/>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5" name="47 Paralelogramo">
            <a:extLst>
              <a:ext uri="{FF2B5EF4-FFF2-40B4-BE49-F238E27FC236}">
                <a16:creationId xmlns:a16="http://schemas.microsoft.com/office/drawing/2014/main" id="{DAC1725E-FEF3-4414-8C8C-FFAA22996D70}"/>
              </a:ext>
            </a:extLst>
          </p:cNvPr>
          <p:cNvSpPr/>
          <p:nvPr/>
        </p:nvSpPr>
        <p:spPr>
          <a:xfrm>
            <a:off x="3839884" y="280618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6" name="49 Paralelogramo">
            <a:extLst>
              <a:ext uri="{FF2B5EF4-FFF2-40B4-BE49-F238E27FC236}">
                <a16:creationId xmlns:a16="http://schemas.microsoft.com/office/drawing/2014/main" id="{D83D76FE-C5AB-410C-B7A1-AC03A8C56DE6}"/>
              </a:ext>
            </a:extLst>
          </p:cNvPr>
          <p:cNvSpPr/>
          <p:nvPr/>
        </p:nvSpPr>
        <p:spPr>
          <a:xfrm>
            <a:off x="376046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7" name="51 Paralelogramo">
            <a:extLst>
              <a:ext uri="{FF2B5EF4-FFF2-40B4-BE49-F238E27FC236}">
                <a16:creationId xmlns:a16="http://schemas.microsoft.com/office/drawing/2014/main" id="{A6AEB846-C998-4FD9-AEA1-B9A6B21DB322}"/>
              </a:ext>
            </a:extLst>
          </p:cNvPr>
          <p:cNvSpPr/>
          <p:nvPr/>
        </p:nvSpPr>
        <p:spPr>
          <a:xfrm>
            <a:off x="4247505" y="239052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8" name="61 Paralelogramo">
            <a:extLst>
              <a:ext uri="{FF2B5EF4-FFF2-40B4-BE49-F238E27FC236}">
                <a16:creationId xmlns:a16="http://schemas.microsoft.com/office/drawing/2014/main" id="{D4C3964D-89DF-4EE1-A62A-9B85F8185DA5}"/>
              </a:ext>
            </a:extLst>
          </p:cNvPr>
          <p:cNvSpPr/>
          <p:nvPr/>
        </p:nvSpPr>
        <p:spPr>
          <a:xfrm>
            <a:off x="531912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9" name="63 Paralelogramo">
            <a:extLst>
              <a:ext uri="{FF2B5EF4-FFF2-40B4-BE49-F238E27FC236}">
                <a16:creationId xmlns:a16="http://schemas.microsoft.com/office/drawing/2014/main" id="{3437C892-39D3-4877-B3C4-88FCE476A860}"/>
              </a:ext>
            </a:extLst>
          </p:cNvPr>
          <p:cNvSpPr/>
          <p:nvPr/>
        </p:nvSpPr>
        <p:spPr>
          <a:xfrm>
            <a:off x="5806165" y="2390527"/>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0" name="117 Paralelogramo">
            <a:extLst>
              <a:ext uri="{FF2B5EF4-FFF2-40B4-BE49-F238E27FC236}">
                <a16:creationId xmlns:a16="http://schemas.microsoft.com/office/drawing/2014/main" id="{EBC0AB75-57C6-4AB5-A6BC-8D7816D6EF25}"/>
              </a:ext>
            </a:extLst>
          </p:cNvPr>
          <p:cNvSpPr/>
          <p:nvPr/>
        </p:nvSpPr>
        <p:spPr>
          <a:xfrm>
            <a:off x="4127703" y="2575427"/>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1" name="119 Paralelogramo">
            <a:extLst>
              <a:ext uri="{FF2B5EF4-FFF2-40B4-BE49-F238E27FC236}">
                <a16:creationId xmlns:a16="http://schemas.microsoft.com/office/drawing/2014/main" id="{DB7FB5DA-D457-4858-9086-CAE60147D477}"/>
              </a:ext>
            </a:extLst>
          </p:cNvPr>
          <p:cNvSpPr/>
          <p:nvPr/>
        </p:nvSpPr>
        <p:spPr>
          <a:xfrm>
            <a:off x="4614745" y="2795945"/>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2" name="174 Paralelogramo">
            <a:extLst>
              <a:ext uri="{FF2B5EF4-FFF2-40B4-BE49-F238E27FC236}">
                <a16:creationId xmlns:a16="http://schemas.microsoft.com/office/drawing/2014/main" id="{E62E844B-7CF8-4DA0-A4EF-9BFB7AA5A2AA}"/>
              </a:ext>
            </a:extLst>
          </p:cNvPr>
          <p:cNvSpPr/>
          <p:nvPr/>
        </p:nvSpPr>
        <p:spPr>
          <a:xfrm>
            <a:off x="5717197" y="1754711"/>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3" name="175 Paralelogramo">
            <a:extLst>
              <a:ext uri="{FF2B5EF4-FFF2-40B4-BE49-F238E27FC236}">
                <a16:creationId xmlns:a16="http://schemas.microsoft.com/office/drawing/2014/main" id="{17EAD97A-84AF-45D0-8C7D-E145D8286D16}"/>
              </a:ext>
            </a:extLst>
          </p:cNvPr>
          <p:cNvSpPr/>
          <p:nvPr/>
        </p:nvSpPr>
        <p:spPr>
          <a:xfrm>
            <a:off x="6204239" y="197522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4" name="182 Paralelogramo">
            <a:extLst>
              <a:ext uri="{FF2B5EF4-FFF2-40B4-BE49-F238E27FC236}">
                <a16:creationId xmlns:a16="http://schemas.microsoft.com/office/drawing/2014/main" id="{68EA4E8B-5689-468B-9B5E-E4A34BD0AEF3}"/>
              </a:ext>
            </a:extLst>
          </p:cNvPr>
          <p:cNvSpPr/>
          <p:nvPr/>
        </p:nvSpPr>
        <p:spPr>
          <a:xfrm>
            <a:off x="4156644" y="175099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5" name="183 Paralelogramo">
            <a:extLst>
              <a:ext uri="{FF2B5EF4-FFF2-40B4-BE49-F238E27FC236}">
                <a16:creationId xmlns:a16="http://schemas.microsoft.com/office/drawing/2014/main" id="{CF2E3CCE-C677-411C-B340-658126439CBC}"/>
              </a:ext>
            </a:extLst>
          </p:cNvPr>
          <p:cNvSpPr/>
          <p:nvPr/>
        </p:nvSpPr>
        <p:spPr>
          <a:xfrm>
            <a:off x="4643686" y="197151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6" name="198 Paralelogramo">
            <a:extLst>
              <a:ext uri="{FF2B5EF4-FFF2-40B4-BE49-F238E27FC236}">
                <a16:creationId xmlns:a16="http://schemas.microsoft.com/office/drawing/2014/main" id="{BD5D2DB3-89FF-4118-A20D-2A473B590258}"/>
              </a:ext>
            </a:extLst>
          </p:cNvPr>
          <p:cNvSpPr/>
          <p:nvPr/>
        </p:nvSpPr>
        <p:spPr>
          <a:xfrm>
            <a:off x="4931505" y="174075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7" name="199 Paralelogramo">
            <a:extLst>
              <a:ext uri="{FF2B5EF4-FFF2-40B4-BE49-F238E27FC236}">
                <a16:creationId xmlns:a16="http://schemas.microsoft.com/office/drawing/2014/main" id="{D80B097D-4989-44EE-9EEC-DF3F1DCA2AE6}"/>
              </a:ext>
            </a:extLst>
          </p:cNvPr>
          <p:cNvSpPr/>
          <p:nvPr/>
        </p:nvSpPr>
        <p:spPr>
          <a:xfrm>
            <a:off x="5418547" y="196127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8" name="233 Paralelogramo">
            <a:extLst>
              <a:ext uri="{FF2B5EF4-FFF2-40B4-BE49-F238E27FC236}">
                <a16:creationId xmlns:a16="http://schemas.microsoft.com/office/drawing/2014/main" id="{DA5891BB-7BB1-410D-9558-F9745357B34F}"/>
              </a:ext>
            </a:extLst>
          </p:cNvPr>
          <p:cNvSpPr/>
          <p:nvPr/>
        </p:nvSpPr>
        <p:spPr>
          <a:xfrm>
            <a:off x="2167744" y="3020928"/>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9" name="234 Paralelogramo">
            <a:extLst>
              <a:ext uri="{FF2B5EF4-FFF2-40B4-BE49-F238E27FC236}">
                <a16:creationId xmlns:a16="http://schemas.microsoft.com/office/drawing/2014/main" id="{A9B02DE0-88AF-45EE-B3B8-C68DBEDBA27D}"/>
              </a:ext>
            </a:extLst>
          </p:cNvPr>
          <p:cNvSpPr/>
          <p:nvPr/>
        </p:nvSpPr>
        <p:spPr>
          <a:xfrm>
            <a:off x="2654786" y="324144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0" name="235 Paralelogramo">
            <a:extLst>
              <a:ext uri="{FF2B5EF4-FFF2-40B4-BE49-F238E27FC236}">
                <a16:creationId xmlns:a16="http://schemas.microsoft.com/office/drawing/2014/main" id="{0C0F0DFA-1899-4EE5-8359-FA7995F9B3F6}"/>
              </a:ext>
            </a:extLst>
          </p:cNvPr>
          <p:cNvSpPr/>
          <p:nvPr/>
        </p:nvSpPr>
        <p:spPr>
          <a:xfrm>
            <a:off x="2574315" y="259164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1" name="236 Paralelogramo">
            <a:extLst>
              <a:ext uri="{FF2B5EF4-FFF2-40B4-BE49-F238E27FC236}">
                <a16:creationId xmlns:a16="http://schemas.microsoft.com/office/drawing/2014/main" id="{C366BB28-317E-4F28-B36D-AB326B7272AE}"/>
              </a:ext>
            </a:extLst>
          </p:cNvPr>
          <p:cNvSpPr/>
          <p:nvPr/>
        </p:nvSpPr>
        <p:spPr>
          <a:xfrm>
            <a:off x="3061357" y="281216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2" name="237 Paralelogramo">
            <a:extLst>
              <a:ext uri="{FF2B5EF4-FFF2-40B4-BE49-F238E27FC236}">
                <a16:creationId xmlns:a16="http://schemas.microsoft.com/office/drawing/2014/main" id="{BE0673F0-D8FB-400B-AE64-3A3897129FE7}"/>
              </a:ext>
            </a:extLst>
          </p:cNvPr>
          <p:cNvSpPr/>
          <p:nvPr/>
        </p:nvSpPr>
        <p:spPr>
          <a:xfrm>
            <a:off x="2981936" y="217598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3" name="238 Paralelogramo">
            <a:extLst>
              <a:ext uri="{FF2B5EF4-FFF2-40B4-BE49-F238E27FC236}">
                <a16:creationId xmlns:a16="http://schemas.microsoft.com/office/drawing/2014/main" id="{439177F8-6BC3-4F76-8C4C-5F7BB184862C}"/>
              </a:ext>
            </a:extLst>
          </p:cNvPr>
          <p:cNvSpPr/>
          <p:nvPr/>
        </p:nvSpPr>
        <p:spPr>
          <a:xfrm>
            <a:off x="3468978" y="2396503"/>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4" name="269 Paralelogramo">
            <a:extLst>
              <a:ext uri="{FF2B5EF4-FFF2-40B4-BE49-F238E27FC236}">
                <a16:creationId xmlns:a16="http://schemas.microsoft.com/office/drawing/2014/main" id="{AF4B02E1-50AC-4EC2-BF91-B914BD673890}"/>
              </a:ext>
            </a:extLst>
          </p:cNvPr>
          <p:cNvSpPr/>
          <p:nvPr/>
        </p:nvSpPr>
        <p:spPr>
          <a:xfrm>
            <a:off x="3378117" y="1756970"/>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5" name="270 Paralelogramo">
            <a:extLst>
              <a:ext uri="{FF2B5EF4-FFF2-40B4-BE49-F238E27FC236}">
                <a16:creationId xmlns:a16="http://schemas.microsoft.com/office/drawing/2014/main" id="{3B7685D9-9032-4C54-8E9A-34EC648E0AD3}"/>
              </a:ext>
            </a:extLst>
          </p:cNvPr>
          <p:cNvSpPr/>
          <p:nvPr/>
        </p:nvSpPr>
        <p:spPr>
          <a:xfrm>
            <a:off x="3865159" y="1977488"/>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nvGrpSpPr>
          <p:cNvPr id="86" name="Group 85">
            <a:extLst>
              <a:ext uri="{FF2B5EF4-FFF2-40B4-BE49-F238E27FC236}">
                <a16:creationId xmlns:a16="http://schemas.microsoft.com/office/drawing/2014/main" id="{E0F2CA99-CEB1-482B-9697-53130A39FB76}"/>
              </a:ext>
            </a:extLst>
          </p:cNvPr>
          <p:cNvGrpSpPr/>
          <p:nvPr/>
        </p:nvGrpSpPr>
        <p:grpSpPr>
          <a:xfrm>
            <a:off x="2617351" y="1819746"/>
            <a:ext cx="3688382" cy="1458752"/>
            <a:chOff x="3844232" y="2702941"/>
            <a:chExt cx="4917843" cy="1945002"/>
          </a:xfrm>
        </p:grpSpPr>
        <p:grpSp>
          <p:nvGrpSpPr>
            <p:cNvPr id="87" name="58 Grupo">
              <a:extLst>
                <a:ext uri="{FF2B5EF4-FFF2-40B4-BE49-F238E27FC236}">
                  <a16:creationId xmlns:a16="http://schemas.microsoft.com/office/drawing/2014/main" id="{106A5F4A-BCAF-471C-AE08-78514584D8EC}"/>
                </a:ext>
              </a:extLst>
            </p:cNvPr>
            <p:cNvGrpSpPr/>
            <p:nvPr/>
          </p:nvGrpSpPr>
          <p:grpSpPr>
            <a:xfrm>
              <a:off x="8042161" y="3275281"/>
              <a:ext cx="187152" cy="234025"/>
              <a:chOff x="4843539" y="1905844"/>
              <a:chExt cx="187152" cy="324036"/>
            </a:xfrm>
          </p:grpSpPr>
          <p:cxnSp>
            <p:nvCxnSpPr>
              <p:cNvPr id="133" name="59 Conector recto">
                <a:extLst>
                  <a:ext uri="{FF2B5EF4-FFF2-40B4-BE49-F238E27FC236}">
                    <a16:creationId xmlns:a16="http://schemas.microsoft.com/office/drawing/2014/main" id="{C256089A-6053-4EC1-A413-416FDDC72368}"/>
                  </a:ext>
                </a:extLst>
              </p:cNvPr>
              <p:cNvCxnSpPr>
                <a:endCxn id="13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4" name="60 Triángulo isósceles">
                <a:extLst>
                  <a:ext uri="{FF2B5EF4-FFF2-40B4-BE49-F238E27FC236}">
                    <a16:creationId xmlns:a16="http://schemas.microsoft.com/office/drawing/2014/main" id="{A6C8B29A-8B24-409F-AD0C-D2B70E504BE9}"/>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8" name="66 Grupo">
              <a:extLst>
                <a:ext uri="{FF2B5EF4-FFF2-40B4-BE49-F238E27FC236}">
                  <a16:creationId xmlns:a16="http://schemas.microsoft.com/office/drawing/2014/main" id="{77F083B3-3625-47AE-B9DF-16B0725219EC}"/>
                </a:ext>
              </a:extLst>
            </p:cNvPr>
            <p:cNvGrpSpPr/>
            <p:nvPr/>
          </p:nvGrpSpPr>
          <p:grpSpPr>
            <a:xfrm>
              <a:off x="6997938" y="3279651"/>
              <a:ext cx="187152" cy="234025"/>
              <a:chOff x="4843539" y="1905844"/>
              <a:chExt cx="187152" cy="324036"/>
            </a:xfrm>
          </p:grpSpPr>
          <p:cxnSp>
            <p:nvCxnSpPr>
              <p:cNvPr id="131" name="67 Conector recto">
                <a:extLst>
                  <a:ext uri="{FF2B5EF4-FFF2-40B4-BE49-F238E27FC236}">
                    <a16:creationId xmlns:a16="http://schemas.microsoft.com/office/drawing/2014/main" id="{C0BFE25A-79CE-4BC0-8D2F-9DD9EAD39FCB}"/>
                  </a:ext>
                </a:extLst>
              </p:cNvPr>
              <p:cNvCxnSpPr>
                <a:endCxn id="13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2" name="68 Triángulo isósceles">
                <a:extLst>
                  <a:ext uri="{FF2B5EF4-FFF2-40B4-BE49-F238E27FC236}">
                    <a16:creationId xmlns:a16="http://schemas.microsoft.com/office/drawing/2014/main" id="{FF143EE6-F718-4510-8389-2A5858661D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9" name="82 Grupo">
              <a:extLst>
                <a:ext uri="{FF2B5EF4-FFF2-40B4-BE49-F238E27FC236}">
                  <a16:creationId xmlns:a16="http://schemas.microsoft.com/office/drawing/2014/main" id="{C704BDD8-2292-466F-8040-188587206A49}"/>
                </a:ext>
              </a:extLst>
            </p:cNvPr>
            <p:cNvGrpSpPr/>
            <p:nvPr/>
          </p:nvGrpSpPr>
          <p:grpSpPr>
            <a:xfrm>
              <a:off x="7503187" y="3831878"/>
              <a:ext cx="187152" cy="234025"/>
              <a:chOff x="4843539" y="1905844"/>
              <a:chExt cx="187152" cy="324036"/>
            </a:xfrm>
          </p:grpSpPr>
          <p:cxnSp>
            <p:nvCxnSpPr>
              <p:cNvPr id="129" name="83 Conector recto">
                <a:extLst>
                  <a:ext uri="{FF2B5EF4-FFF2-40B4-BE49-F238E27FC236}">
                    <a16:creationId xmlns:a16="http://schemas.microsoft.com/office/drawing/2014/main" id="{43CB8282-E8C8-4723-8BB3-97A87475EB8B}"/>
                  </a:ext>
                </a:extLst>
              </p:cNvPr>
              <p:cNvCxnSpPr>
                <a:endCxn id="13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0" name="84 Triángulo isósceles">
                <a:extLst>
                  <a:ext uri="{FF2B5EF4-FFF2-40B4-BE49-F238E27FC236}">
                    <a16:creationId xmlns:a16="http://schemas.microsoft.com/office/drawing/2014/main" id="{1078C68F-995C-4E23-9BCD-F96B878F3FAE}"/>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0" name="90 Grupo">
              <a:extLst>
                <a:ext uri="{FF2B5EF4-FFF2-40B4-BE49-F238E27FC236}">
                  <a16:creationId xmlns:a16="http://schemas.microsoft.com/office/drawing/2014/main" id="{D4173A47-26C7-4F5B-B36F-C8D3E2764976}"/>
                </a:ext>
              </a:extLst>
            </p:cNvPr>
            <p:cNvGrpSpPr/>
            <p:nvPr/>
          </p:nvGrpSpPr>
          <p:grpSpPr>
            <a:xfrm>
              <a:off x="6950512" y="4405949"/>
              <a:ext cx="187152" cy="234025"/>
              <a:chOff x="4843539" y="1905844"/>
              <a:chExt cx="187152" cy="324036"/>
            </a:xfrm>
          </p:grpSpPr>
          <p:cxnSp>
            <p:nvCxnSpPr>
              <p:cNvPr id="127" name="91 Conector recto">
                <a:extLst>
                  <a:ext uri="{FF2B5EF4-FFF2-40B4-BE49-F238E27FC236}">
                    <a16:creationId xmlns:a16="http://schemas.microsoft.com/office/drawing/2014/main" id="{3057D2FB-C4C8-4AFC-A219-F3C506847D14}"/>
                  </a:ext>
                </a:extLst>
              </p:cNvPr>
              <p:cNvCxnSpPr>
                <a:endCxn id="12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8" name="92 Triángulo isósceles">
                <a:extLst>
                  <a:ext uri="{FF2B5EF4-FFF2-40B4-BE49-F238E27FC236}">
                    <a16:creationId xmlns:a16="http://schemas.microsoft.com/office/drawing/2014/main" id="{5EADFF21-68E6-4127-80B3-704114C8C8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1" name="106 Grupo">
              <a:extLst>
                <a:ext uri="{FF2B5EF4-FFF2-40B4-BE49-F238E27FC236}">
                  <a16:creationId xmlns:a16="http://schemas.microsoft.com/office/drawing/2014/main" id="{BC3B5CE2-B352-488A-AE95-167A0C0C0FC9}"/>
                </a:ext>
              </a:extLst>
            </p:cNvPr>
            <p:cNvGrpSpPr/>
            <p:nvPr/>
          </p:nvGrpSpPr>
          <p:grpSpPr>
            <a:xfrm>
              <a:off x="4882268" y="4400254"/>
              <a:ext cx="187152" cy="234025"/>
              <a:chOff x="4843539" y="1905844"/>
              <a:chExt cx="187152" cy="324036"/>
            </a:xfrm>
          </p:grpSpPr>
          <p:cxnSp>
            <p:nvCxnSpPr>
              <p:cNvPr id="125" name="107 Conector recto">
                <a:extLst>
                  <a:ext uri="{FF2B5EF4-FFF2-40B4-BE49-F238E27FC236}">
                    <a16:creationId xmlns:a16="http://schemas.microsoft.com/office/drawing/2014/main" id="{12357EE0-20B9-4F88-A5A1-DFC8CA19DE41}"/>
                  </a:ext>
                </a:extLst>
              </p:cNvPr>
              <p:cNvCxnSpPr>
                <a:endCxn id="12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6" name="108 Triángulo isósceles">
                <a:extLst>
                  <a:ext uri="{FF2B5EF4-FFF2-40B4-BE49-F238E27FC236}">
                    <a16:creationId xmlns:a16="http://schemas.microsoft.com/office/drawing/2014/main" id="{85BD676A-D510-48F1-96A3-DF9F6A9EF32D}"/>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2" name="114 Grupo">
              <a:extLst>
                <a:ext uri="{FF2B5EF4-FFF2-40B4-BE49-F238E27FC236}">
                  <a16:creationId xmlns:a16="http://schemas.microsoft.com/office/drawing/2014/main" id="{EEB0FF64-3C19-44E2-BE2A-B78C97465C8D}"/>
                </a:ext>
              </a:extLst>
            </p:cNvPr>
            <p:cNvGrpSpPr/>
            <p:nvPr/>
          </p:nvGrpSpPr>
          <p:grpSpPr>
            <a:xfrm>
              <a:off x="6453601" y="3815838"/>
              <a:ext cx="187152" cy="234025"/>
              <a:chOff x="4843539" y="1905844"/>
              <a:chExt cx="187152" cy="324036"/>
            </a:xfrm>
          </p:grpSpPr>
          <p:cxnSp>
            <p:nvCxnSpPr>
              <p:cNvPr id="123" name="115 Conector recto">
                <a:extLst>
                  <a:ext uri="{FF2B5EF4-FFF2-40B4-BE49-F238E27FC236}">
                    <a16:creationId xmlns:a16="http://schemas.microsoft.com/office/drawing/2014/main" id="{08245E23-44C4-4983-B6E4-61FCD6A2F262}"/>
                  </a:ext>
                </a:extLst>
              </p:cNvPr>
              <p:cNvCxnSpPr>
                <a:endCxn id="12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4" name="116 Triángulo isósceles">
                <a:extLst>
                  <a:ext uri="{FF2B5EF4-FFF2-40B4-BE49-F238E27FC236}">
                    <a16:creationId xmlns:a16="http://schemas.microsoft.com/office/drawing/2014/main" id="{F07F41BE-3C42-400F-A6BA-0E906B6769B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3" name="122 Grupo">
              <a:extLst>
                <a:ext uri="{FF2B5EF4-FFF2-40B4-BE49-F238E27FC236}">
                  <a16:creationId xmlns:a16="http://schemas.microsoft.com/office/drawing/2014/main" id="{86E510E7-10F8-4C65-B0D8-F72C3E354E4E}"/>
                </a:ext>
              </a:extLst>
            </p:cNvPr>
            <p:cNvGrpSpPr/>
            <p:nvPr/>
          </p:nvGrpSpPr>
          <p:grpSpPr>
            <a:xfrm>
              <a:off x="5411288" y="3842302"/>
              <a:ext cx="187152" cy="234025"/>
              <a:chOff x="4843539" y="1905844"/>
              <a:chExt cx="187152" cy="324036"/>
            </a:xfrm>
          </p:grpSpPr>
          <p:cxnSp>
            <p:nvCxnSpPr>
              <p:cNvPr id="121" name="123 Conector recto">
                <a:extLst>
                  <a:ext uri="{FF2B5EF4-FFF2-40B4-BE49-F238E27FC236}">
                    <a16:creationId xmlns:a16="http://schemas.microsoft.com/office/drawing/2014/main" id="{6E7FB116-665A-43D2-83C6-525CB2527312}"/>
                  </a:ext>
                </a:extLst>
              </p:cNvPr>
              <p:cNvCxnSpPr>
                <a:endCxn id="12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2" name="124 Triángulo isósceles">
                <a:extLst>
                  <a:ext uri="{FF2B5EF4-FFF2-40B4-BE49-F238E27FC236}">
                    <a16:creationId xmlns:a16="http://schemas.microsoft.com/office/drawing/2014/main" id="{C543AF17-7F69-41F4-8551-421174C24F7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4" name="184 Grupo">
              <a:extLst>
                <a:ext uri="{FF2B5EF4-FFF2-40B4-BE49-F238E27FC236}">
                  <a16:creationId xmlns:a16="http://schemas.microsoft.com/office/drawing/2014/main" id="{4C061DC4-CC85-4106-A013-A3A69D69E22C}"/>
                </a:ext>
              </a:extLst>
            </p:cNvPr>
            <p:cNvGrpSpPr/>
            <p:nvPr/>
          </p:nvGrpSpPr>
          <p:grpSpPr>
            <a:xfrm>
              <a:off x="8574923" y="2718981"/>
              <a:ext cx="187152" cy="234025"/>
              <a:chOff x="4843539" y="1905844"/>
              <a:chExt cx="187152" cy="324036"/>
            </a:xfrm>
          </p:grpSpPr>
          <p:cxnSp>
            <p:nvCxnSpPr>
              <p:cNvPr id="119" name="185 Conector recto">
                <a:extLst>
                  <a:ext uri="{FF2B5EF4-FFF2-40B4-BE49-F238E27FC236}">
                    <a16:creationId xmlns:a16="http://schemas.microsoft.com/office/drawing/2014/main" id="{7399A0EF-CF1A-4ABD-A7D7-F1E92C1EA8CD}"/>
                  </a:ext>
                </a:extLst>
              </p:cNvPr>
              <p:cNvCxnSpPr>
                <a:endCxn id="12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0" name="186 Triángulo isósceles">
                <a:extLst>
                  <a:ext uri="{FF2B5EF4-FFF2-40B4-BE49-F238E27FC236}">
                    <a16:creationId xmlns:a16="http://schemas.microsoft.com/office/drawing/2014/main" id="{CA022437-5936-4C5A-841D-F649D6F2C4D1}"/>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5" name="200 Grupo">
              <a:extLst>
                <a:ext uri="{FF2B5EF4-FFF2-40B4-BE49-F238E27FC236}">
                  <a16:creationId xmlns:a16="http://schemas.microsoft.com/office/drawing/2014/main" id="{628B072A-FEB4-40BF-AB3A-6B2FAFF0575B}"/>
                </a:ext>
              </a:extLst>
            </p:cNvPr>
            <p:cNvGrpSpPr/>
            <p:nvPr/>
          </p:nvGrpSpPr>
          <p:grpSpPr>
            <a:xfrm>
              <a:off x="7525337" y="2702941"/>
              <a:ext cx="187152" cy="234025"/>
              <a:chOff x="4843539" y="1905844"/>
              <a:chExt cx="187152" cy="324036"/>
            </a:xfrm>
          </p:grpSpPr>
          <p:cxnSp>
            <p:nvCxnSpPr>
              <p:cNvPr id="117" name="201 Conector recto">
                <a:extLst>
                  <a:ext uri="{FF2B5EF4-FFF2-40B4-BE49-F238E27FC236}">
                    <a16:creationId xmlns:a16="http://schemas.microsoft.com/office/drawing/2014/main" id="{7CC962E6-BCE1-4BA9-B77B-044FCA65545A}"/>
                  </a:ext>
                </a:extLst>
              </p:cNvPr>
              <p:cNvCxnSpPr>
                <a:endCxn id="11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8" name="202 Triángulo isósceles">
                <a:extLst>
                  <a:ext uri="{FF2B5EF4-FFF2-40B4-BE49-F238E27FC236}">
                    <a16:creationId xmlns:a16="http://schemas.microsoft.com/office/drawing/2014/main" id="{DC45597A-218D-4E4F-9FEA-A9DE1FFAC757}"/>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6" name="203 Grupo">
              <a:extLst>
                <a:ext uri="{FF2B5EF4-FFF2-40B4-BE49-F238E27FC236}">
                  <a16:creationId xmlns:a16="http://schemas.microsoft.com/office/drawing/2014/main" id="{028EC382-1AAC-464F-BA50-C716DD6450A4}"/>
                </a:ext>
              </a:extLst>
            </p:cNvPr>
            <p:cNvGrpSpPr/>
            <p:nvPr/>
          </p:nvGrpSpPr>
          <p:grpSpPr>
            <a:xfrm>
              <a:off x="6483024" y="2729405"/>
              <a:ext cx="187152" cy="234025"/>
              <a:chOff x="4843539" y="1905844"/>
              <a:chExt cx="187152" cy="324036"/>
            </a:xfrm>
          </p:grpSpPr>
          <p:cxnSp>
            <p:nvCxnSpPr>
              <p:cNvPr id="115" name="204 Conector recto">
                <a:extLst>
                  <a:ext uri="{FF2B5EF4-FFF2-40B4-BE49-F238E27FC236}">
                    <a16:creationId xmlns:a16="http://schemas.microsoft.com/office/drawing/2014/main" id="{8336B365-93B8-40F7-B8D4-E5D54D746856}"/>
                  </a:ext>
                </a:extLst>
              </p:cNvPr>
              <p:cNvCxnSpPr>
                <a:endCxn id="11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6" name="205 Triángulo isósceles">
                <a:extLst>
                  <a:ext uri="{FF2B5EF4-FFF2-40B4-BE49-F238E27FC236}">
                    <a16:creationId xmlns:a16="http://schemas.microsoft.com/office/drawing/2014/main" id="{C0B476FA-2077-41E9-B461-6635ECC25EA5}"/>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7" name="240 Grupo">
              <a:extLst>
                <a:ext uri="{FF2B5EF4-FFF2-40B4-BE49-F238E27FC236}">
                  <a16:creationId xmlns:a16="http://schemas.microsoft.com/office/drawing/2014/main" id="{C5B4B444-7D72-4551-A763-A2C7440F7B47}"/>
                </a:ext>
              </a:extLst>
            </p:cNvPr>
            <p:cNvGrpSpPr/>
            <p:nvPr/>
          </p:nvGrpSpPr>
          <p:grpSpPr>
            <a:xfrm>
              <a:off x="5959902" y="3287620"/>
              <a:ext cx="187152" cy="234025"/>
              <a:chOff x="4843539" y="1905844"/>
              <a:chExt cx="187152" cy="324036"/>
            </a:xfrm>
          </p:grpSpPr>
          <p:cxnSp>
            <p:nvCxnSpPr>
              <p:cNvPr id="113" name="241 Conector recto">
                <a:extLst>
                  <a:ext uri="{FF2B5EF4-FFF2-40B4-BE49-F238E27FC236}">
                    <a16:creationId xmlns:a16="http://schemas.microsoft.com/office/drawing/2014/main" id="{479F7AF6-B0A2-4320-AFD3-D96C1E4605D0}"/>
                  </a:ext>
                </a:extLst>
              </p:cNvPr>
              <p:cNvCxnSpPr>
                <a:endCxn id="11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4" name="242 Triángulo isósceles">
                <a:extLst>
                  <a:ext uri="{FF2B5EF4-FFF2-40B4-BE49-F238E27FC236}">
                    <a16:creationId xmlns:a16="http://schemas.microsoft.com/office/drawing/2014/main" id="{8D48DB9E-2539-4556-87A0-66BBFE3495E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8" name="243 Grupo">
              <a:extLst>
                <a:ext uri="{FF2B5EF4-FFF2-40B4-BE49-F238E27FC236}">
                  <a16:creationId xmlns:a16="http://schemas.microsoft.com/office/drawing/2014/main" id="{F4B9C16E-BA84-452E-8484-7C5098EC73A1}"/>
                </a:ext>
              </a:extLst>
            </p:cNvPr>
            <p:cNvGrpSpPr/>
            <p:nvPr/>
          </p:nvGrpSpPr>
          <p:grpSpPr>
            <a:xfrm>
              <a:off x="4927521" y="3286236"/>
              <a:ext cx="187152" cy="234025"/>
              <a:chOff x="4843539" y="1905844"/>
              <a:chExt cx="187152" cy="324036"/>
            </a:xfrm>
          </p:grpSpPr>
          <p:cxnSp>
            <p:nvCxnSpPr>
              <p:cNvPr id="111" name="244 Conector recto">
                <a:extLst>
                  <a:ext uri="{FF2B5EF4-FFF2-40B4-BE49-F238E27FC236}">
                    <a16:creationId xmlns:a16="http://schemas.microsoft.com/office/drawing/2014/main" id="{96CAFF9C-6A6B-4FA6-AAEE-415CB1922585}"/>
                  </a:ext>
                </a:extLst>
              </p:cNvPr>
              <p:cNvCxnSpPr>
                <a:endCxn id="11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2" name="245 Triángulo isósceles">
                <a:extLst>
                  <a:ext uri="{FF2B5EF4-FFF2-40B4-BE49-F238E27FC236}">
                    <a16:creationId xmlns:a16="http://schemas.microsoft.com/office/drawing/2014/main" id="{AAB046BB-91B0-47CE-95F5-BE6A9DF6FFE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9" name="250 Grupo">
              <a:extLst>
                <a:ext uri="{FF2B5EF4-FFF2-40B4-BE49-F238E27FC236}">
                  <a16:creationId xmlns:a16="http://schemas.microsoft.com/office/drawing/2014/main" id="{C798FB8B-7E11-49E7-BF03-6AAADF89C618}"/>
                </a:ext>
              </a:extLst>
            </p:cNvPr>
            <p:cNvGrpSpPr/>
            <p:nvPr/>
          </p:nvGrpSpPr>
          <p:grpSpPr>
            <a:xfrm>
              <a:off x="5912476" y="4413918"/>
              <a:ext cx="187152" cy="234025"/>
              <a:chOff x="4843539" y="1905844"/>
              <a:chExt cx="187152" cy="324036"/>
            </a:xfrm>
          </p:grpSpPr>
          <p:cxnSp>
            <p:nvCxnSpPr>
              <p:cNvPr id="109" name="251 Conector recto">
                <a:extLst>
                  <a:ext uri="{FF2B5EF4-FFF2-40B4-BE49-F238E27FC236}">
                    <a16:creationId xmlns:a16="http://schemas.microsoft.com/office/drawing/2014/main" id="{1944EE3E-A41C-4769-9A60-89149AAC192C}"/>
                  </a:ext>
                </a:extLst>
              </p:cNvPr>
              <p:cNvCxnSpPr>
                <a:endCxn id="11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0" name="252 Triángulo isósceles">
                <a:extLst>
                  <a:ext uri="{FF2B5EF4-FFF2-40B4-BE49-F238E27FC236}">
                    <a16:creationId xmlns:a16="http://schemas.microsoft.com/office/drawing/2014/main" id="{E7079405-D41F-4BE2-A771-4C073BC45C1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0" name="256 Grupo">
              <a:extLst>
                <a:ext uri="{FF2B5EF4-FFF2-40B4-BE49-F238E27FC236}">
                  <a16:creationId xmlns:a16="http://schemas.microsoft.com/office/drawing/2014/main" id="{095A9536-48E2-4E50-9725-7BD5C07E697B}"/>
                </a:ext>
              </a:extLst>
            </p:cNvPr>
            <p:cNvGrpSpPr/>
            <p:nvPr/>
          </p:nvGrpSpPr>
          <p:grpSpPr>
            <a:xfrm>
              <a:off x="3844232" y="4408223"/>
              <a:ext cx="187152" cy="234025"/>
              <a:chOff x="4843539" y="1905844"/>
              <a:chExt cx="187152" cy="324036"/>
            </a:xfrm>
          </p:grpSpPr>
          <p:cxnSp>
            <p:nvCxnSpPr>
              <p:cNvPr id="107" name="257 Conector recto">
                <a:extLst>
                  <a:ext uri="{FF2B5EF4-FFF2-40B4-BE49-F238E27FC236}">
                    <a16:creationId xmlns:a16="http://schemas.microsoft.com/office/drawing/2014/main" id="{443638D6-DBB7-406C-8BB2-C9AB4DB2F388}"/>
                  </a:ext>
                </a:extLst>
              </p:cNvPr>
              <p:cNvCxnSpPr>
                <a:endCxn id="10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8" name="258 Triángulo isósceles">
                <a:extLst>
                  <a:ext uri="{FF2B5EF4-FFF2-40B4-BE49-F238E27FC236}">
                    <a16:creationId xmlns:a16="http://schemas.microsoft.com/office/drawing/2014/main" id="{14560983-ECB1-4587-889E-20734AE00B2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1" name="265 Grupo">
              <a:extLst>
                <a:ext uri="{FF2B5EF4-FFF2-40B4-BE49-F238E27FC236}">
                  <a16:creationId xmlns:a16="http://schemas.microsoft.com/office/drawing/2014/main" id="{031E40E4-026C-471E-A28F-07E6C8A7816B}"/>
                </a:ext>
              </a:extLst>
            </p:cNvPr>
            <p:cNvGrpSpPr/>
            <p:nvPr/>
          </p:nvGrpSpPr>
          <p:grpSpPr>
            <a:xfrm>
              <a:off x="4373252" y="3850271"/>
              <a:ext cx="187152" cy="234025"/>
              <a:chOff x="4843539" y="1905844"/>
              <a:chExt cx="187152" cy="324036"/>
            </a:xfrm>
          </p:grpSpPr>
          <p:cxnSp>
            <p:nvCxnSpPr>
              <p:cNvPr id="105" name="266 Conector recto">
                <a:extLst>
                  <a:ext uri="{FF2B5EF4-FFF2-40B4-BE49-F238E27FC236}">
                    <a16:creationId xmlns:a16="http://schemas.microsoft.com/office/drawing/2014/main" id="{C51B2BB3-FD18-4417-B540-D9EE1D708B90}"/>
                  </a:ext>
                </a:extLst>
              </p:cNvPr>
              <p:cNvCxnSpPr>
                <a:endCxn id="10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6" name="267 Triángulo isósceles">
                <a:extLst>
                  <a:ext uri="{FF2B5EF4-FFF2-40B4-BE49-F238E27FC236}">
                    <a16:creationId xmlns:a16="http://schemas.microsoft.com/office/drawing/2014/main" id="{EEE4984C-C86B-4D19-A3B8-D51ED105B9F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2" name="277 Grupo">
              <a:extLst>
                <a:ext uri="{FF2B5EF4-FFF2-40B4-BE49-F238E27FC236}">
                  <a16:creationId xmlns:a16="http://schemas.microsoft.com/office/drawing/2014/main" id="{2DD0A8A7-00E3-4DA7-8319-57FBDAF0F51A}"/>
                </a:ext>
              </a:extLst>
            </p:cNvPr>
            <p:cNvGrpSpPr/>
            <p:nvPr/>
          </p:nvGrpSpPr>
          <p:grpSpPr>
            <a:xfrm>
              <a:off x="5444988" y="2737374"/>
              <a:ext cx="187152" cy="234025"/>
              <a:chOff x="4843539" y="1905844"/>
              <a:chExt cx="187152" cy="324036"/>
            </a:xfrm>
          </p:grpSpPr>
          <p:cxnSp>
            <p:nvCxnSpPr>
              <p:cNvPr id="103" name="278 Conector recto">
                <a:extLst>
                  <a:ext uri="{FF2B5EF4-FFF2-40B4-BE49-F238E27FC236}">
                    <a16:creationId xmlns:a16="http://schemas.microsoft.com/office/drawing/2014/main" id="{C2EB657D-D6AB-4A91-BB10-49ED38F3F77D}"/>
                  </a:ext>
                </a:extLst>
              </p:cNvPr>
              <p:cNvCxnSpPr>
                <a:endCxn id="10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4" name="279 Triángulo isósceles">
                <a:extLst>
                  <a:ext uri="{FF2B5EF4-FFF2-40B4-BE49-F238E27FC236}">
                    <a16:creationId xmlns:a16="http://schemas.microsoft.com/office/drawing/2014/main" id="{C20D2F4D-55B0-46DA-A2EF-2D3FECF5CE4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grpSp>
        <p:nvGrpSpPr>
          <p:cNvPr id="135" name="Group 134">
            <a:extLst>
              <a:ext uri="{FF2B5EF4-FFF2-40B4-BE49-F238E27FC236}">
                <a16:creationId xmlns:a16="http://schemas.microsoft.com/office/drawing/2014/main" id="{109D748B-B888-46AD-A12F-0B342B4EEE18}"/>
              </a:ext>
            </a:extLst>
          </p:cNvPr>
          <p:cNvGrpSpPr/>
          <p:nvPr/>
        </p:nvGrpSpPr>
        <p:grpSpPr>
          <a:xfrm>
            <a:off x="4900465" y="3083923"/>
            <a:ext cx="2223484" cy="1320157"/>
            <a:chOff x="3926877" y="2366783"/>
            <a:chExt cx="2223484" cy="1320157"/>
          </a:xfrm>
        </p:grpSpPr>
        <p:sp>
          <p:nvSpPr>
            <p:cNvPr id="136" name="Oval 135">
              <a:extLst>
                <a:ext uri="{FF2B5EF4-FFF2-40B4-BE49-F238E27FC236}">
                  <a16:creationId xmlns:a16="http://schemas.microsoft.com/office/drawing/2014/main" id="{17B795C9-CCEC-41B3-B146-A6D39E71F3EB}"/>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37" name="Straight Arrow Connector 136">
              <a:extLst>
                <a:ext uri="{FF2B5EF4-FFF2-40B4-BE49-F238E27FC236}">
                  <a16:creationId xmlns:a16="http://schemas.microsoft.com/office/drawing/2014/main" id="{A782FEF8-7D6D-46B4-88B8-74F8DBE2816F}"/>
                </a:ext>
              </a:extLst>
            </p:cNvPr>
            <p:cNvCxnSpPr>
              <a:cxnSpLocks/>
              <a:stCxn id="136" idx="0"/>
            </p:cNvCxnSpPr>
            <p:nvPr/>
          </p:nvCxnSpPr>
          <p:spPr>
            <a:xfrm>
              <a:off x="4159344" y="2366783"/>
              <a:ext cx="1991017" cy="215822"/>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D28EF367-5548-40F8-B82E-2A4E759910E5}"/>
                </a:ext>
              </a:extLst>
            </p:cNvPr>
            <p:cNvCxnSpPr>
              <a:cxnSpLocks/>
              <a:stCxn id="136" idx="3"/>
            </p:cNvCxnSpPr>
            <p:nvPr/>
          </p:nvCxnSpPr>
          <p:spPr>
            <a:xfrm>
              <a:off x="3994965" y="2726383"/>
              <a:ext cx="2155396" cy="960557"/>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D6A66169-892D-441B-BAEE-9BD0434C7EDF}"/>
              </a:ext>
            </a:extLst>
          </p:cNvPr>
          <p:cNvGrpSpPr/>
          <p:nvPr/>
        </p:nvGrpSpPr>
        <p:grpSpPr>
          <a:xfrm rot="18282172">
            <a:off x="6240362" y="1442903"/>
            <a:ext cx="1027144" cy="1439714"/>
            <a:chOff x="3758216" y="2284243"/>
            <a:chExt cx="1027144" cy="1439714"/>
          </a:xfrm>
        </p:grpSpPr>
        <p:sp>
          <p:nvSpPr>
            <p:cNvPr id="140" name="Oval 139">
              <a:extLst>
                <a:ext uri="{FF2B5EF4-FFF2-40B4-BE49-F238E27FC236}">
                  <a16:creationId xmlns:a16="http://schemas.microsoft.com/office/drawing/2014/main" id="{C823F7D6-E307-46C5-821A-F0ABD8F8DF78}"/>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1" name="Straight Arrow Connector 140">
              <a:extLst>
                <a:ext uri="{FF2B5EF4-FFF2-40B4-BE49-F238E27FC236}">
                  <a16:creationId xmlns:a16="http://schemas.microsoft.com/office/drawing/2014/main" id="{66107557-80EE-402C-99D0-F956FD6517D4}"/>
                </a:ext>
              </a:extLst>
            </p:cNvPr>
            <p:cNvCxnSpPr>
              <a:cxnSpLocks/>
              <a:stCxn id="140" idx="7"/>
            </p:cNvCxnSpPr>
            <p:nvPr/>
          </p:nvCxnSpPr>
          <p:spPr>
            <a:xfrm rot="3317828" flipV="1">
              <a:off x="4178391" y="2705901"/>
              <a:ext cx="1028628" cy="185311"/>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9E4EEFD7-0529-4EB0-9D74-E60D0B808040}"/>
                </a:ext>
              </a:extLst>
            </p:cNvPr>
            <p:cNvCxnSpPr>
              <a:cxnSpLocks/>
              <a:stCxn id="140" idx="2"/>
            </p:cNvCxnSpPr>
            <p:nvPr/>
          </p:nvCxnSpPr>
          <p:spPr>
            <a:xfrm rot="3317828">
              <a:off x="3474750" y="2913597"/>
              <a:ext cx="1093826" cy="526894"/>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43" name="Rectangle: Rounded Corners 142">
            <a:extLst>
              <a:ext uri="{FF2B5EF4-FFF2-40B4-BE49-F238E27FC236}">
                <a16:creationId xmlns:a16="http://schemas.microsoft.com/office/drawing/2014/main" id="{706B2ADA-7D04-4AF7-A5A7-F117B4A044CF}"/>
              </a:ext>
            </a:extLst>
          </p:cNvPr>
          <p:cNvSpPr/>
          <p:nvPr/>
        </p:nvSpPr>
        <p:spPr>
          <a:xfrm>
            <a:off x="6936881" y="3299745"/>
            <a:ext cx="1194428" cy="110433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Core3</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b=0</a:t>
            </a:r>
            <a:r>
              <a:rPr lang="en-US" sz="1600" dirty="0">
                <a:solidFill>
                  <a:schemeClr val="tx1"/>
                </a:solidFill>
                <a:latin typeface="Courier New" panose="02070309020205020404" pitchFamily="49" charset="0"/>
                <a:cs typeface="Courier New" panose="02070309020205020404" pitchFamily="49" charset="0"/>
              </a:rPr>
              <a:t>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4" name="Rectangle: Rounded Corners 143">
            <a:extLst>
              <a:ext uri="{FF2B5EF4-FFF2-40B4-BE49-F238E27FC236}">
                <a16:creationId xmlns:a16="http://schemas.microsoft.com/office/drawing/2014/main" id="{F5CFFD6B-4A59-4466-8298-A859C82C09B6}"/>
              </a:ext>
            </a:extLst>
          </p:cNvPr>
          <p:cNvSpPr/>
          <p:nvPr/>
        </p:nvSpPr>
        <p:spPr>
          <a:xfrm>
            <a:off x="7208456" y="1609400"/>
            <a:ext cx="1119312" cy="113555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Core15</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b=0</a:t>
            </a:r>
            <a:r>
              <a:rPr lang="en-US" sz="1600" dirty="0">
                <a:solidFill>
                  <a:schemeClr val="tx1"/>
                </a:solidFill>
                <a:latin typeface="Courier New" panose="02070309020205020404" pitchFamily="49" charset="0"/>
                <a:cs typeface="Courier New" panose="02070309020205020404" pitchFamily="49" charset="0"/>
              </a:rPr>
              <a:t>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5" name="Rectangle 144">
            <a:extLst>
              <a:ext uri="{FF2B5EF4-FFF2-40B4-BE49-F238E27FC236}">
                <a16:creationId xmlns:a16="http://schemas.microsoft.com/office/drawing/2014/main" id="{8E8756F7-57D6-4DAD-8E2F-2D6FE8B7FCD5}"/>
              </a:ext>
            </a:extLst>
          </p:cNvPr>
          <p:cNvSpPr/>
          <p:nvPr/>
        </p:nvSpPr>
        <p:spPr>
          <a:xfrm>
            <a:off x="1415441" y="3591847"/>
            <a:ext cx="2034695" cy="1077218"/>
          </a:xfrm>
          <a:prstGeom prst="rect">
            <a:avLst/>
          </a:prstGeom>
        </p:spPr>
        <p:style>
          <a:lnRef idx="2">
            <a:schemeClr val="dk1"/>
          </a:lnRef>
          <a:fillRef idx="1">
            <a:schemeClr val="lt1"/>
          </a:fillRef>
          <a:effectRef idx="0">
            <a:schemeClr val="dk1"/>
          </a:effectRef>
          <a:fontRef idx="minor">
            <a:schemeClr val="dk1"/>
          </a:fontRef>
        </p:style>
        <p:txBody>
          <a:bodyPr wrap="square" anchor="t">
            <a:spAutoFit/>
          </a:bodyPr>
          <a:lstStyle/>
          <a:p>
            <a:pPr algn="ctr"/>
            <a:r>
              <a:rPr lang="en-US" sz="1600" u="sng" dirty="0">
                <a:solidFill>
                  <a:schemeClr val="tx1"/>
                </a:solidFill>
                <a:latin typeface="Consolas" panose="020B0609020204030204" pitchFamily="49" charset="0"/>
              </a:rPr>
              <a:t>Master Thread​</a:t>
            </a:r>
          </a:p>
          <a:p>
            <a:pPr algn="ctr"/>
            <a:r>
              <a:rPr lang="en-US" sz="1600" dirty="0">
                <a:solidFill>
                  <a:schemeClr val="tx1"/>
                </a:solidFill>
                <a:latin typeface="Courier New" panose="02070309020205020404" pitchFamily="49" charset="0"/>
                <a:cs typeface="Courier New" panose="02070309020205020404" pitchFamily="49" charset="0"/>
              </a:rPr>
              <a:t>… </a:t>
            </a:r>
            <a:r>
              <a:rPr lang="en-US" sz="1600" dirty="0" err="1">
                <a:solidFill>
                  <a:schemeClr val="tx1"/>
                </a:solidFill>
                <a:highlight>
                  <a:srgbClr val="FFFF00"/>
                </a:highlight>
                <a:latin typeface="Courier New" panose="02070309020205020404" pitchFamily="49" charset="0"/>
                <a:cs typeface="Courier New" panose="02070309020205020404" pitchFamily="49" charset="0"/>
              </a:rPr>
              <a:t>barrier_wait</a:t>
            </a:r>
            <a:r>
              <a:rPr lang="en-US" sz="1600" dirty="0">
                <a:solidFill>
                  <a:schemeClr val="tx1"/>
                </a:solidFill>
                <a:highlight>
                  <a:srgbClr val="FFFF00"/>
                </a:highlight>
                <a:latin typeface="Courier New" panose="02070309020205020404" pitchFamily="49" charset="0"/>
                <a:cs typeface="Courier New" panose="02070309020205020404" pitchFamily="49" charset="0"/>
              </a:rPr>
              <a:t>(b)</a:t>
            </a:r>
          </a:p>
          <a:p>
            <a:pPr algn="ctr"/>
            <a:r>
              <a:rPr lang="en-US" sz="1600" dirty="0">
                <a:solidFill>
                  <a:schemeClr val="tx1"/>
                </a:solidFill>
                <a:latin typeface="Courier New" panose="02070309020205020404" pitchFamily="49" charset="0"/>
                <a:cs typeface="Courier New" panose="02070309020205020404" pitchFamily="49" charset="0"/>
              </a:rPr>
              <a:t>…</a:t>
            </a:r>
          </a:p>
        </p:txBody>
      </p:sp>
      <p:grpSp>
        <p:nvGrpSpPr>
          <p:cNvPr id="147" name="Group 146">
            <a:extLst>
              <a:ext uri="{FF2B5EF4-FFF2-40B4-BE49-F238E27FC236}">
                <a16:creationId xmlns:a16="http://schemas.microsoft.com/office/drawing/2014/main" id="{84F0F627-F344-4763-957F-51E32EF133B1}"/>
              </a:ext>
            </a:extLst>
          </p:cNvPr>
          <p:cNvGrpSpPr/>
          <p:nvPr/>
        </p:nvGrpSpPr>
        <p:grpSpPr>
          <a:xfrm rot="12631151">
            <a:off x="1185112" y="1572646"/>
            <a:ext cx="2102045" cy="2071611"/>
            <a:chOff x="3926877" y="1856742"/>
            <a:chExt cx="2102045" cy="2071611"/>
          </a:xfrm>
        </p:grpSpPr>
        <p:sp>
          <p:nvSpPr>
            <p:cNvPr id="148" name="Oval 147">
              <a:extLst>
                <a:ext uri="{FF2B5EF4-FFF2-40B4-BE49-F238E27FC236}">
                  <a16:creationId xmlns:a16="http://schemas.microsoft.com/office/drawing/2014/main" id="{2C0E22DA-B830-4684-B75E-091A6E837611}"/>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9" name="Straight Arrow Connector 148">
              <a:extLst>
                <a:ext uri="{FF2B5EF4-FFF2-40B4-BE49-F238E27FC236}">
                  <a16:creationId xmlns:a16="http://schemas.microsoft.com/office/drawing/2014/main" id="{3B4AC423-9461-4C79-A774-FED2DC66DA25}"/>
                </a:ext>
              </a:extLst>
            </p:cNvPr>
            <p:cNvCxnSpPr>
              <a:cxnSpLocks/>
              <a:stCxn id="148" idx="0"/>
            </p:cNvCxnSpPr>
            <p:nvPr/>
          </p:nvCxnSpPr>
          <p:spPr>
            <a:xfrm rot="8968849" flipH="1" flipV="1">
              <a:off x="4230198" y="1856742"/>
              <a:ext cx="1798724" cy="76976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003DCBE1-7A5B-4860-868A-48945B1E8E9F}"/>
                </a:ext>
              </a:extLst>
            </p:cNvPr>
            <p:cNvCxnSpPr>
              <a:cxnSpLocks/>
              <a:stCxn id="148" idx="3"/>
            </p:cNvCxnSpPr>
            <p:nvPr/>
          </p:nvCxnSpPr>
          <p:spPr>
            <a:xfrm rot="8968849" flipH="1" flipV="1">
              <a:off x="4322876" y="2331633"/>
              <a:ext cx="1119058" cy="159672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51" name="Rectangle: Rounded Corners 150">
            <a:extLst>
              <a:ext uri="{FF2B5EF4-FFF2-40B4-BE49-F238E27FC236}">
                <a16:creationId xmlns:a16="http://schemas.microsoft.com/office/drawing/2014/main" id="{834A3E9E-47A5-465C-9AA6-3C13269B98AE}"/>
              </a:ext>
            </a:extLst>
          </p:cNvPr>
          <p:cNvSpPr/>
          <p:nvPr/>
        </p:nvSpPr>
        <p:spPr>
          <a:xfrm>
            <a:off x="789807" y="1611876"/>
            <a:ext cx="1156129" cy="111842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Core0</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b=0 </a:t>
            </a:r>
          </a:p>
          <a:p>
            <a:pPr algn="ctr"/>
            <a:r>
              <a:rPr lang="en-US" dirty="0">
                <a:latin typeface="Courier New" panose="02070309020205020404" pitchFamily="49" charset="0"/>
                <a:cs typeface="Courier New" panose="02070309020205020404" pitchFamily="49" charset="0"/>
              </a:rPr>
              <a:t>…</a:t>
            </a:r>
          </a:p>
        </p:txBody>
      </p:sp>
      <p:cxnSp>
        <p:nvCxnSpPr>
          <p:cNvPr id="173" name="Straight Arrow Connector 172">
            <a:extLst>
              <a:ext uri="{FF2B5EF4-FFF2-40B4-BE49-F238E27FC236}">
                <a16:creationId xmlns:a16="http://schemas.microsoft.com/office/drawing/2014/main" id="{41BA78E9-A6C4-45DF-88F7-6E8A378E12C1}"/>
              </a:ext>
            </a:extLst>
          </p:cNvPr>
          <p:cNvCxnSpPr>
            <a:cxnSpLocks/>
            <a:stCxn id="145" idx="0"/>
            <a:endCxn id="78" idx="3"/>
          </p:cNvCxnSpPr>
          <p:nvPr/>
        </p:nvCxnSpPr>
        <p:spPr>
          <a:xfrm flipV="1">
            <a:off x="2432789" y="3284670"/>
            <a:ext cx="1216" cy="3071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46" name="Group 145">
            <a:extLst>
              <a:ext uri="{FF2B5EF4-FFF2-40B4-BE49-F238E27FC236}">
                <a16:creationId xmlns:a16="http://schemas.microsoft.com/office/drawing/2014/main" id="{5414E6B7-7A02-44A0-A29D-3EF3310BA702}"/>
              </a:ext>
            </a:extLst>
          </p:cNvPr>
          <p:cNvGrpSpPr/>
          <p:nvPr/>
        </p:nvGrpSpPr>
        <p:grpSpPr>
          <a:xfrm>
            <a:off x="2397823" y="2880368"/>
            <a:ext cx="596269" cy="487991"/>
            <a:chOff x="3585214" y="4345106"/>
            <a:chExt cx="1347874" cy="952500"/>
          </a:xfrm>
        </p:grpSpPr>
        <p:pic>
          <p:nvPicPr>
            <p:cNvPr id="152" name="Graphic 151">
              <a:extLst>
                <a:ext uri="{FF2B5EF4-FFF2-40B4-BE49-F238E27FC236}">
                  <a16:creationId xmlns:a16="http://schemas.microsoft.com/office/drawing/2014/main" id="{0FBA7B2D-3C44-44C9-83A3-23C5A927E1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a:off x="3485202" y="4445118"/>
              <a:ext cx="952500" cy="752475"/>
            </a:xfrm>
            <a:prstGeom prst="rect">
              <a:avLst/>
            </a:prstGeom>
          </p:spPr>
        </p:pic>
        <p:pic>
          <p:nvPicPr>
            <p:cNvPr id="153" name="Graphic 152">
              <a:extLst>
                <a:ext uri="{FF2B5EF4-FFF2-40B4-BE49-F238E27FC236}">
                  <a16:creationId xmlns:a16="http://schemas.microsoft.com/office/drawing/2014/main" id="{37AAE5D1-C0D8-45CE-8780-C2BD9AD5BB7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4080601" y="4445118"/>
              <a:ext cx="952500" cy="752475"/>
            </a:xfrm>
            <a:prstGeom prst="rect">
              <a:avLst/>
            </a:prstGeom>
          </p:spPr>
        </p:pic>
      </p:grpSp>
      <p:sp>
        <p:nvSpPr>
          <p:cNvPr id="154" name="Elipse 16">
            <a:extLst>
              <a:ext uri="{FF2B5EF4-FFF2-40B4-BE49-F238E27FC236}">
                <a16:creationId xmlns:a16="http://schemas.microsoft.com/office/drawing/2014/main" id="{A66199C1-E53B-441F-9D39-9F45CB65DC66}"/>
              </a:ext>
            </a:extLst>
          </p:cNvPr>
          <p:cNvSpPr/>
          <p:nvPr/>
        </p:nvSpPr>
        <p:spPr>
          <a:xfrm>
            <a:off x="1443199" y="1914213"/>
            <a:ext cx="2471784" cy="251712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155" name="Elipse 17">
            <a:extLst>
              <a:ext uri="{FF2B5EF4-FFF2-40B4-BE49-F238E27FC236}">
                <a16:creationId xmlns:a16="http://schemas.microsoft.com/office/drawing/2014/main" id="{C8410D6E-AC8D-4E9D-9EE2-6E95A1D44A3A}"/>
              </a:ext>
            </a:extLst>
          </p:cNvPr>
          <p:cNvSpPr/>
          <p:nvPr/>
        </p:nvSpPr>
        <p:spPr>
          <a:xfrm>
            <a:off x="1031426" y="1504604"/>
            <a:ext cx="3326380" cy="331225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156" name="Elipse 16">
            <a:extLst>
              <a:ext uri="{FF2B5EF4-FFF2-40B4-BE49-F238E27FC236}">
                <a16:creationId xmlns:a16="http://schemas.microsoft.com/office/drawing/2014/main" id="{A8ECCE02-983B-48CE-9EBF-CAC2124FAC2A}"/>
              </a:ext>
            </a:extLst>
          </p:cNvPr>
          <p:cNvSpPr/>
          <p:nvPr/>
        </p:nvSpPr>
        <p:spPr>
          <a:xfrm>
            <a:off x="1777910" y="2240374"/>
            <a:ext cx="1807885" cy="184104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157" name="Elipse 16">
            <a:extLst>
              <a:ext uri="{FF2B5EF4-FFF2-40B4-BE49-F238E27FC236}">
                <a16:creationId xmlns:a16="http://schemas.microsoft.com/office/drawing/2014/main" id="{53368F8B-E84B-48AE-B9EF-2273945401E2}"/>
              </a:ext>
            </a:extLst>
          </p:cNvPr>
          <p:cNvSpPr/>
          <p:nvPr/>
        </p:nvSpPr>
        <p:spPr>
          <a:xfrm>
            <a:off x="2115038" y="2540399"/>
            <a:ext cx="1153559" cy="117471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158" name="Elipse 16">
            <a:extLst>
              <a:ext uri="{FF2B5EF4-FFF2-40B4-BE49-F238E27FC236}">
                <a16:creationId xmlns:a16="http://schemas.microsoft.com/office/drawing/2014/main" id="{9C38D482-3848-4467-8BFE-9C3B6A9DDCC3}"/>
              </a:ext>
            </a:extLst>
          </p:cNvPr>
          <p:cNvSpPr/>
          <p:nvPr/>
        </p:nvSpPr>
        <p:spPr>
          <a:xfrm>
            <a:off x="2353937" y="2804011"/>
            <a:ext cx="660500" cy="67261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Tree>
    <p:extLst>
      <p:ext uri="{BB962C8B-B14F-4D97-AF65-F5344CB8AC3E}">
        <p14:creationId xmlns:p14="http://schemas.microsoft.com/office/powerpoint/2010/main" val="382063106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146"/>
                                        </p:tgtEl>
                                      </p:cBhvr>
                                    </p:animEffect>
                                    <p:animScale>
                                      <p:cBhvr>
                                        <p:cTn id="7" dur="250" autoRev="1" fill="hold"/>
                                        <p:tgtEl>
                                          <p:spTgt spid="146"/>
                                        </p:tgtEl>
                                      </p:cBhvr>
                                      <p:by x="105000" y="105000"/>
                                    </p:animScale>
                                  </p:childTnLst>
                                </p:cTn>
                              </p:par>
                            </p:childTnLst>
                          </p:cTn>
                        </p:par>
                        <p:par>
                          <p:cTn id="8" fill="hold">
                            <p:stCondLst>
                              <p:cond delay="500"/>
                            </p:stCondLst>
                            <p:childTnLst>
                              <p:par>
                                <p:cTn id="9" presetID="26" presetClass="emph" presetSubtype="0" fill="hold" nodeType="afterEffect">
                                  <p:stCondLst>
                                    <p:cond delay="0"/>
                                  </p:stCondLst>
                                  <p:childTnLst>
                                    <p:animEffect transition="out" filter="fade">
                                      <p:cBhvr>
                                        <p:cTn id="10" dur="500" tmFilter="0, 0; .2, .5; .8, .5; 1, 0"/>
                                        <p:tgtEl>
                                          <p:spTgt spid="146"/>
                                        </p:tgtEl>
                                      </p:cBhvr>
                                    </p:animEffect>
                                    <p:animScale>
                                      <p:cBhvr>
                                        <p:cTn id="11" dur="250" autoRev="1" fill="hold"/>
                                        <p:tgtEl>
                                          <p:spTgt spid="146"/>
                                        </p:tgtEl>
                                      </p:cBhvr>
                                      <p:by x="105000" y="105000"/>
                                    </p:animScale>
                                  </p:childTnLst>
                                </p:cTn>
                              </p:par>
                            </p:childTnLst>
                          </p:cTn>
                        </p:par>
                        <p:par>
                          <p:cTn id="12" fill="hold">
                            <p:stCondLst>
                              <p:cond delay="1000"/>
                            </p:stCondLst>
                            <p:childTnLst>
                              <p:par>
                                <p:cTn id="13" presetID="26" presetClass="emph" presetSubtype="0" fill="hold" nodeType="afterEffect">
                                  <p:stCondLst>
                                    <p:cond delay="0"/>
                                  </p:stCondLst>
                                  <p:childTnLst>
                                    <p:animEffect transition="out" filter="fade">
                                      <p:cBhvr>
                                        <p:cTn id="14" dur="500" tmFilter="0, 0; .2, .5; .8, .5; 1, 0"/>
                                        <p:tgtEl>
                                          <p:spTgt spid="146"/>
                                        </p:tgtEl>
                                      </p:cBhvr>
                                    </p:animEffect>
                                    <p:animScale>
                                      <p:cBhvr>
                                        <p:cTn id="15" dur="250" autoRev="1" fill="hold"/>
                                        <p:tgtEl>
                                          <p:spTgt spid="146"/>
                                        </p:tgtEl>
                                      </p:cBhvr>
                                      <p:by x="105000" y="105000"/>
                                    </p:animScale>
                                  </p:childTnLst>
                                </p:cTn>
                              </p:par>
                            </p:childTnLst>
                          </p:cTn>
                        </p:par>
                        <p:par>
                          <p:cTn id="16" fill="hold">
                            <p:stCondLst>
                              <p:cond delay="1500"/>
                            </p:stCondLst>
                            <p:childTnLst>
                              <p:par>
                                <p:cTn id="17" presetID="26" presetClass="emph" presetSubtype="0" fill="hold" nodeType="afterEffect">
                                  <p:stCondLst>
                                    <p:cond delay="0"/>
                                  </p:stCondLst>
                                  <p:childTnLst>
                                    <p:animEffect transition="out" filter="fade">
                                      <p:cBhvr>
                                        <p:cTn id="18" dur="500" tmFilter="0, 0; .2, .5; .8, .5; 1, 0"/>
                                        <p:tgtEl>
                                          <p:spTgt spid="146"/>
                                        </p:tgtEl>
                                      </p:cBhvr>
                                    </p:animEffect>
                                    <p:animScale>
                                      <p:cBhvr>
                                        <p:cTn id="19" dur="250" autoRev="1" fill="hold"/>
                                        <p:tgtEl>
                                          <p:spTgt spid="146"/>
                                        </p:tgtEl>
                                      </p:cBhvr>
                                      <p:by x="105000" y="105000"/>
                                    </p:animScale>
                                  </p:childTnLst>
                                </p:cTn>
                              </p:par>
                              <p:par>
                                <p:cTn id="20" presetID="53" presetClass="entr" presetSubtype="16" fill="hold" grpId="0" nodeType="withEffect">
                                  <p:stCondLst>
                                    <p:cond delay="0"/>
                                  </p:stCondLst>
                                  <p:childTnLst>
                                    <p:set>
                                      <p:cBhvr>
                                        <p:cTn id="21" dur="1" fill="hold">
                                          <p:stCondLst>
                                            <p:cond delay="0"/>
                                          </p:stCondLst>
                                        </p:cTn>
                                        <p:tgtEl>
                                          <p:spTgt spid="155"/>
                                        </p:tgtEl>
                                        <p:attrNameLst>
                                          <p:attrName>style.visibility</p:attrName>
                                        </p:attrNameLst>
                                      </p:cBhvr>
                                      <p:to>
                                        <p:strVal val="visible"/>
                                      </p:to>
                                    </p:set>
                                    <p:anim calcmode="lin" valueType="num">
                                      <p:cBhvr>
                                        <p:cTn id="22" dur="2000" fill="hold"/>
                                        <p:tgtEl>
                                          <p:spTgt spid="155"/>
                                        </p:tgtEl>
                                        <p:attrNameLst>
                                          <p:attrName>ppt_w</p:attrName>
                                        </p:attrNameLst>
                                      </p:cBhvr>
                                      <p:tavLst>
                                        <p:tav tm="0">
                                          <p:val>
                                            <p:fltVal val="0"/>
                                          </p:val>
                                        </p:tav>
                                        <p:tav tm="100000">
                                          <p:val>
                                            <p:strVal val="#ppt_w"/>
                                          </p:val>
                                        </p:tav>
                                      </p:tavLst>
                                    </p:anim>
                                    <p:anim calcmode="lin" valueType="num">
                                      <p:cBhvr>
                                        <p:cTn id="23" dur="2000" fill="hold"/>
                                        <p:tgtEl>
                                          <p:spTgt spid="155"/>
                                        </p:tgtEl>
                                        <p:attrNameLst>
                                          <p:attrName>ppt_h</p:attrName>
                                        </p:attrNameLst>
                                      </p:cBhvr>
                                      <p:tavLst>
                                        <p:tav tm="0">
                                          <p:val>
                                            <p:fltVal val="0"/>
                                          </p:val>
                                        </p:tav>
                                        <p:tav tm="100000">
                                          <p:val>
                                            <p:strVal val="#ppt_h"/>
                                          </p:val>
                                        </p:tav>
                                      </p:tavLst>
                                    </p:anim>
                                    <p:animEffect transition="in" filter="fade">
                                      <p:cBhvr>
                                        <p:cTn id="24" dur="2000"/>
                                        <p:tgtEl>
                                          <p:spTgt spid="155"/>
                                        </p:tgtEl>
                                      </p:cBhvr>
                                    </p:animEffect>
                                  </p:childTnLst>
                                </p:cTn>
                              </p:par>
                              <p:par>
                                <p:cTn id="25" presetID="53" presetClass="entr" presetSubtype="16" fill="hold" grpId="0" nodeType="withEffect">
                                  <p:stCondLst>
                                    <p:cond delay="500"/>
                                  </p:stCondLst>
                                  <p:childTnLst>
                                    <p:set>
                                      <p:cBhvr>
                                        <p:cTn id="26" dur="1" fill="hold">
                                          <p:stCondLst>
                                            <p:cond delay="0"/>
                                          </p:stCondLst>
                                        </p:cTn>
                                        <p:tgtEl>
                                          <p:spTgt spid="154"/>
                                        </p:tgtEl>
                                        <p:attrNameLst>
                                          <p:attrName>style.visibility</p:attrName>
                                        </p:attrNameLst>
                                      </p:cBhvr>
                                      <p:to>
                                        <p:strVal val="visible"/>
                                      </p:to>
                                    </p:set>
                                    <p:anim calcmode="lin" valueType="num">
                                      <p:cBhvr>
                                        <p:cTn id="27" dur="2000" fill="hold"/>
                                        <p:tgtEl>
                                          <p:spTgt spid="154"/>
                                        </p:tgtEl>
                                        <p:attrNameLst>
                                          <p:attrName>ppt_w</p:attrName>
                                        </p:attrNameLst>
                                      </p:cBhvr>
                                      <p:tavLst>
                                        <p:tav tm="0">
                                          <p:val>
                                            <p:fltVal val="0"/>
                                          </p:val>
                                        </p:tav>
                                        <p:tav tm="100000">
                                          <p:val>
                                            <p:strVal val="#ppt_w"/>
                                          </p:val>
                                        </p:tav>
                                      </p:tavLst>
                                    </p:anim>
                                    <p:anim calcmode="lin" valueType="num">
                                      <p:cBhvr>
                                        <p:cTn id="28" dur="2000" fill="hold"/>
                                        <p:tgtEl>
                                          <p:spTgt spid="154"/>
                                        </p:tgtEl>
                                        <p:attrNameLst>
                                          <p:attrName>ppt_h</p:attrName>
                                        </p:attrNameLst>
                                      </p:cBhvr>
                                      <p:tavLst>
                                        <p:tav tm="0">
                                          <p:val>
                                            <p:fltVal val="0"/>
                                          </p:val>
                                        </p:tav>
                                        <p:tav tm="100000">
                                          <p:val>
                                            <p:strVal val="#ppt_h"/>
                                          </p:val>
                                        </p:tav>
                                      </p:tavLst>
                                    </p:anim>
                                    <p:animEffect transition="in" filter="fade">
                                      <p:cBhvr>
                                        <p:cTn id="29" dur="2000"/>
                                        <p:tgtEl>
                                          <p:spTgt spid="154"/>
                                        </p:tgtEl>
                                      </p:cBhvr>
                                    </p:animEffect>
                                  </p:childTnLst>
                                </p:cTn>
                              </p:par>
                              <p:par>
                                <p:cTn id="30" presetID="53" presetClass="entr" presetSubtype="16" fill="hold" grpId="0" nodeType="withEffect">
                                  <p:stCondLst>
                                    <p:cond delay="1000"/>
                                  </p:stCondLst>
                                  <p:childTnLst>
                                    <p:set>
                                      <p:cBhvr>
                                        <p:cTn id="31" dur="1" fill="hold">
                                          <p:stCondLst>
                                            <p:cond delay="0"/>
                                          </p:stCondLst>
                                        </p:cTn>
                                        <p:tgtEl>
                                          <p:spTgt spid="156"/>
                                        </p:tgtEl>
                                        <p:attrNameLst>
                                          <p:attrName>style.visibility</p:attrName>
                                        </p:attrNameLst>
                                      </p:cBhvr>
                                      <p:to>
                                        <p:strVal val="visible"/>
                                      </p:to>
                                    </p:set>
                                    <p:anim calcmode="lin" valueType="num">
                                      <p:cBhvr>
                                        <p:cTn id="32" dur="2000" fill="hold"/>
                                        <p:tgtEl>
                                          <p:spTgt spid="156"/>
                                        </p:tgtEl>
                                        <p:attrNameLst>
                                          <p:attrName>ppt_w</p:attrName>
                                        </p:attrNameLst>
                                      </p:cBhvr>
                                      <p:tavLst>
                                        <p:tav tm="0">
                                          <p:val>
                                            <p:fltVal val="0"/>
                                          </p:val>
                                        </p:tav>
                                        <p:tav tm="100000">
                                          <p:val>
                                            <p:strVal val="#ppt_w"/>
                                          </p:val>
                                        </p:tav>
                                      </p:tavLst>
                                    </p:anim>
                                    <p:anim calcmode="lin" valueType="num">
                                      <p:cBhvr>
                                        <p:cTn id="33" dur="2000" fill="hold"/>
                                        <p:tgtEl>
                                          <p:spTgt spid="156"/>
                                        </p:tgtEl>
                                        <p:attrNameLst>
                                          <p:attrName>ppt_h</p:attrName>
                                        </p:attrNameLst>
                                      </p:cBhvr>
                                      <p:tavLst>
                                        <p:tav tm="0">
                                          <p:val>
                                            <p:fltVal val="0"/>
                                          </p:val>
                                        </p:tav>
                                        <p:tav tm="100000">
                                          <p:val>
                                            <p:strVal val="#ppt_h"/>
                                          </p:val>
                                        </p:tav>
                                      </p:tavLst>
                                    </p:anim>
                                    <p:animEffect transition="in" filter="fade">
                                      <p:cBhvr>
                                        <p:cTn id="34" dur="2000"/>
                                        <p:tgtEl>
                                          <p:spTgt spid="156"/>
                                        </p:tgtEl>
                                      </p:cBhvr>
                                    </p:animEffect>
                                  </p:childTnLst>
                                </p:cTn>
                              </p:par>
                              <p:par>
                                <p:cTn id="35" presetID="53" presetClass="entr" presetSubtype="16" fill="hold" grpId="0" nodeType="withEffect">
                                  <p:stCondLst>
                                    <p:cond delay="1500"/>
                                  </p:stCondLst>
                                  <p:childTnLst>
                                    <p:set>
                                      <p:cBhvr>
                                        <p:cTn id="36" dur="1" fill="hold">
                                          <p:stCondLst>
                                            <p:cond delay="0"/>
                                          </p:stCondLst>
                                        </p:cTn>
                                        <p:tgtEl>
                                          <p:spTgt spid="157"/>
                                        </p:tgtEl>
                                        <p:attrNameLst>
                                          <p:attrName>style.visibility</p:attrName>
                                        </p:attrNameLst>
                                      </p:cBhvr>
                                      <p:to>
                                        <p:strVal val="visible"/>
                                      </p:to>
                                    </p:set>
                                    <p:anim calcmode="lin" valueType="num">
                                      <p:cBhvr>
                                        <p:cTn id="37" dur="2000" fill="hold"/>
                                        <p:tgtEl>
                                          <p:spTgt spid="157"/>
                                        </p:tgtEl>
                                        <p:attrNameLst>
                                          <p:attrName>ppt_w</p:attrName>
                                        </p:attrNameLst>
                                      </p:cBhvr>
                                      <p:tavLst>
                                        <p:tav tm="0">
                                          <p:val>
                                            <p:fltVal val="0"/>
                                          </p:val>
                                        </p:tav>
                                        <p:tav tm="100000">
                                          <p:val>
                                            <p:strVal val="#ppt_w"/>
                                          </p:val>
                                        </p:tav>
                                      </p:tavLst>
                                    </p:anim>
                                    <p:anim calcmode="lin" valueType="num">
                                      <p:cBhvr>
                                        <p:cTn id="38" dur="2000" fill="hold"/>
                                        <p:tgtEl>
                                          <p:spTgt spid="157"/>
                                        </p:tgtEl>
                                        <p:attrNameLst>
                                          <p:attrName>ppt_h</p:attrName>
                                        </p:attrNameLst>
                                      </p:cBhvr>
                                      <p:tavLst>
                                        <p:tav tm="0">
                                          <p:val>
                                            <p:fltVal val="0"/>
                                          </p:val>
                                        </p:tav>
                                        <p:tav tm="100000">
                                          <p:val>
                                            <p:strVal val="#ppt_h"/>
                                          </p:val>
                                        </p:tav>
                                      </p:tavLst>
                                    </p:anim>
                                    <p:animEffect transition="in" filter="fade">
                                      <p:cBhvr>
                                        <p:cTn id="39" dur="2000"/>
                                        <p:tgtEl>
                                          <p:spTgt spid="157"/>
                                        </p:tgtEl>
                                      </p:cBhvr>
                                    </p:animEffect>
                                  </p:childTnLst>
                                </p:cTn>
                              </p:par>
                              <p:par>
                                <p:cTn id="40" presetID="10" presetClass="exit" presetSubtype="0" fill="hold" grpId="1" nodeType="withEffect">
                                  <p:stCondLst>
                                    <p:cond delay="1500"/>
                                  </p:stCondLst>
                                  <p:childTnLst>
                                    <p:animEffect transition="out" filter="fade">
                                      <p:cBhvr>
                                        <p:cTn id="41" dur="800"/>
                                        <p:tgtEl>
                                          <p:spTgt spid="155"/>
                                        </p:tgtEl>
                                      </p:cBhvr>
                                    </p:animEffect>
                                    <p:set>
                                      <p:cBhvr>
                                        <p:cTn id="42" dur="1" fill="hold">
                                          <p:stCondLst>
                                            <p:cond delay="799"/>
                                          </p:stCondLst>
                                        </p:cTn>
                                        <p:tgtEl>
                                          <p:spTgt spid="155"/>
                                        </p:tgtEl>
                                        <p:attrNameLst>
                                          <p:attrName>style.visibility</p:attrName>
                                        </p:attrNameLst>
                                      </p:cBhvr>
                                      <p:to>
                                        <p:strVal val="hidden"/>
                                      </p:to>
                                    </p:set>
                                  </p:childTnLst>
                                </p:cTn>
                              </p:par>
                              <p:par>
                                <p:cTn id="43" presetID="10" presetClass="exit" presetSubtype="0" fill="hold" grpId="1" nodeType="withEffect">
                                  <p:stCondLst>
                                    <p:cond delay="1900"/>
                                  </p:stCondLst>
                                  <p:childTnLst>
                                    <p:animEffect transition="out" filter="fade">
                                      <p:cBhvr>
                                        <p:cTn id="44" dur="900"/>
                                        <p:tgtEl>
                                          <p:spTgt spid="154"/>
                                        </p:tgtEl>
                                      </p:cBhvr>
                                    </p:animEffect>
                                    <p:set>
                                      <p:cBhvr>
                                        <p:cTn id="45" dur="1" fill="hold">
                                          <p:stCondLst>
                                            <p:cond delay="899"/>
                                          </p:stCondLst>
                                        </p:cTn>
                                        <p:tgtEl>
                                          <p:spTgt spid="154"/>
                                        </p:tgtEl>
                                        <p:attrNameLst>
                                          <p:attrName>style.visibility</p:attrName>
                                        </p:attrNameLst>
                                      </p:cBhvr>
                                      <p:to>
                                        <p:strVal val="hidden"/>
                                      </p:to>
                                    </p:set>
                                  </p:childTnLst>
                                </p:cTn>
                              </p:par>
                              <p:par>
                                <p:cTn id="46" presetID="10" presetClass="exit" presetSubtype="0" fill="hold" grpId="1" nodeType="withEffect">
                                  <p:stCondLst>
                                    <p:cond delay="2300"/>
                                  </p:stCondLst>
                                  <p:childTnLst>
                                    <p:animEffect transition="out" filter="fade">
                                      <p:cBhvr>
                                        <p:cTn id="47" dur="1000"/>
                                        <p:tgtEl>
                                          <p:spTgt spid="156"/>
                                        </p:tgtEl>
                                      </p:cBhvr>
                                    </p:animEffect>
                                    <p:set>
                                      <p:cBhvr>
                                        <p:cTn id="48" dur="1" fill="hold">
                                          <p:stCondLst>
                                            <p:cond delay="999"/>
                                          </p:stCondLst>
                                        </p:cTn>
                                        <p:tgtEl>
                                          <p:spTgt spid="156"/>
                                        </p:tgtEl>
                                        <p:attrNameLst>
                                          <p:attrName>style.visibility</p:attrName>
                                        </p:attrNameLst>
                                      </p:cBhvr>
                                      <p:to>
                                        <p:strVal val="hidden"/>
                                      </p:to>
                                    </p:set>
                                  </p:childTnLst>
                                </p:cTn>
                              </p:par>
                              <p:par>
                                <p:cTn id="49" presetID="10" presetClass="exit" presetSubtype="0" fill="hold" grpId="1" nodeType="withEffect">
                                  <p:stCondLst>
                                    <p:cond delay="2600"/>
                                  </p:stCondLst>
                                  <p:childTnLst>
                                    <p:animEffect transition="out" filter="fade">
                                      <p:cBhvr>
                                        <p:cTn id="50" dur="1300"/>
                                        <p:tgtEl>
                                          <p:spTgt spid="157"/>
                                        </p:tgtEl>
                                      </p:cBhvr>
                                    </p:animEffect>
                                    <p:set>
                                      <p:cBhvr>
                                        <p:cTn id="51" dur="1" fill="hold">
                                          <p:stCondLst>
                                            <p:cond delay="1299"/>
                                          </p:stCondLst>
                                        </p:cTn>
                                        <p:tgtEl>
                                          <p:spTgt spid="157"/>
                                        </p:tgtEl>
                                        <p:attrNameLst>
                                          <p:attrName>style.visibility</p:attrName>
                                        </p:attrNameLst>
                                      </p:cBhvr>
                                      <p:to>
                                        <p:strVal val="hidden"/>
                                      </p:to>
                                    </p:set>
                                  </p:childTnLst>
                                </p:cTn>
                              </p:par>
                              <p:par>
                                <p:cTn id="52" presetID="53" presetClass="entr" presetSubtype="16" fill="hold" grpId="0" nodeType="withEffect">
                                  <p:stCondLst>
                                    <p:cond delay="1500"/>
                                  </p:stCondLst>
                                  <p:childTnLst>
                                    <p:set>
                                      <p:cBhvr>
                                        <p:cTn id="53" dur="1" fill="hold">
                                          <p:stCondLst>
                                            <p:cond delay="0"/>
                                          </p:stCondLst>
                                        </p:cTn>
                                        <p:tgtEl>
                                          <p:spTgt spid="158"/>
                                        </p:tgtEl>
                                        <p:attrNameLst>
                                          <p:attrName>style.visibility</p:attrName>
                                        </p:attrNameLst>
                                      </p:cBhvr>
                                      <p:to>
                                        <p:strVal val="visible"/>
                                      </p:to>
                                    </p:set>
                                    <p:anim calcmode="lin" valueType="num">
                                      <p:cBhvr>
                                        <p:cTn id="54" dur="2000" fill="hold"/>
                                        <p:tgtEl>
                                          <p:spTgt spid="158"/>
                                        </p:tgtEl>
                                        <p:attrNameLst>
                                          <p:attrName>ppt_w</p:attrName>
                                        </p:attrNameLst>
                                      </p:cBhvr>
                                      <p:tavLst>
                                        <p:tav tm="0">
                                          <p:val>
                                            <p:fltVal val="0"/>
                                          </p:val>
                                        </p:tav>
                                        <p:tav tm="100000">
                                          <p:val>
                                            <p:strVal val="#ppt_w"/>
                                          </p:val>
                                        </p:tav>
                                      </p:tavLst>
                                    </p:anim>
                                    <p:anim calcmode="lin" valueType="num">
                                      <p:cBhvr>
                                        <p:cTn id="55" dur="2000" fill="hold"/>
                                        <p:tgtEl>
                                          <p:spTgt spid="158"/>
                                        </p:tgtEl>
                                        <p:attrNameLst>
                                          <p:attrName>ppt_h</p:attrName>
                                        </p:attrNameLst>
                                      </p:cBhvr>
                                      <p:tavLst>
                                        <p:tav tm="0">
                                          <p:val>
                                            <p:fltVal val="0"/>
                                          </p:val>
                                        </p:tav>
                                        <p:tav tm="100000">
                                          <p:val>
                                            <p:strVal val="#ppt_h"/>
                                          </p:val>
                                        </p:tav>
                                      </p:tavLst>
                                    </p:anim>
                                    <p:animEffect transition="in" filter="fade">
                                      <p:cBhvr>
                                        <p:cTn id="56" dur="2000"/>
                                        <p:tgtEl>
                                          <p:spTgt spid="158"/>
                                        </p:tgtEl>
                                      </p:cBhvr>
                                    </p:animEffect>
                                  </p:childTnLst>
                                </p:cTn>
                              </p:par>
                              <p:par>
                                <p:cTn id="57" presetID="10" presetClass="exit" presetSubtype="0" fill="hold" grpId="1" nodeType="withEffect">
                                  <p:stCondLst>
                                    <p:cond delay="2600"/>
                                  </p:stCondLst>
                                  <p:childTnLst>
                                    <p:animEffect transition="out" filter="fade">
                                      <p:cBhvr>
                                        <p:cTn id="58" dur="1300"/>
                                        <p:tgtEl>
                                          <p:spTgt spid="158"/>
                                        </p:tgtEl>
                                      </p:cBhvr>
                                    </p:animEffect>
                                    <p:set>
                                      <p:cBhvr>
                                        <p:cTn id="59" dur="1" fill="hold">
                                          <p:stCondLst>
                                            <p:cond delay="1299"/>
                                          </p:stCondLst>
                                        </p:cTn>
                                        <p:tgtEl>
                                          <p:spTgt spid="1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 grpId="0" animBg="1"/>
      <p:bldP spid="154" grpId="1" animBg="1"/>
      <p:bldP spid="155" grpId="0" animBg="1"/>
      <p:bldP spid="155" grpId="1" animBg="1"/>
      <p:bldP spid="156" grpId="0" animBg="1"/>
      <p:bldP spid="156" grpId="1" animBg="1"/>
      <p:bldP spid="157" grpId="0" animBg="1"/>
      <p:bldP spid="157" grpId="1" animBg="1"/>
      <p:bldP spid="158" grpId="0" animBg="1"/>
      <p:bldP spid="158"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600" dirty="0"/>
              <a:t>Challenges:</a:t>
            </a:r>
          </a:p>
          <a:p>
            <a:pPr lvl="1"/>
            <a:r>
              <a:rPr lang="en-US" dirty="0"/>
              <a:t>Bounded size of the broadcast memory (</a:t>
            </a:r>
            <a:r>
              <a:rPr lang="en-US" dirty="0" err="1"/>
              <a:t>BMem</a:t>
            </a:r>
            <a:r>
              <a:rPr lang="en-US" dirty="0"/>
              <a:t>)</a:t>
            </a:r>
          </a:p>
          <a:p>
            <a:pPr lvl="2">
              <a:buFont typeface="Segoe UI Symbol" panose="020B0502040204020203" pitchFamily="34" charset="0"/>
              <a:buChar char="✘"/>
            </a:pPr>
            <a:r>
              <a:rPr lang="en-US" b="1" dirty="0">
                <a:solidFill>
                  <a:srgbClr val="FF0000"/>
                </a:solidFill>
              </a:rPr>
              <a:t>Arbitrary data structures do not fit </a:t>
            </a:r>
          </a:p>
          <a:p>
            <a:pPr lvl="1"/>
            <a:r>
              <a:rPr lang="en-US" dirty="0"/>
              <a:t>Need profiling tools to identify what data to put in </a:t>
            </a:r>
            <a:r>
              <a:rPr lang="en-US" dirty="0" err="1"/>
              <a:t>BMem</a:t>
            </a:r>
            <a:endParaRPr lang="en-US" sz="2400" dirty="0"/>
          </a:p>
          <a:p>
            <a:pPr lvl="1"/>
            <a:r>
              <a:rPr lang="en-US" dirty="0" err="1"/>
              <a:t>BMem</a:t>
            </a:r>
            <a:r>
              <a:rPr lang="en-US" dirty="0"/>
              <a:t> area/energy overhead (</a:t>
            </a:r>
            <a:r>
              <a:rPr lang="en-US" dirty="0">
                <a:latin typeface="Calibri" panose="020F0502020204030204" pitchFamily="34" charset="0"/>
                <a:cs typeface="Calibri" panose="020F0502020204030204" pitchFamily="34" charset="0"/>
              </a:rPr>
              <a:t>≈</a:t>
            </a:r>
            <a:r>
              <a:rPr lang="en-US" dirty="0"/>
              <a:t> size </a:t>
            </a:r>
            <a:r>
              <a:rPr lang="en-US" dirty="0">
                <a:latin typeface="Calibri" panose="020F0502020204030204" pitchFamily="34" charset="0"/>
                <a:cs typeface="Calibri" panose="020F0502020204030204" pitchFamily="34" charset="0"/>
              </a:rPr>
              <a:t>L2 cache)</a:t>
            </a:r>
            <a:endParaRPr lang="en-US" dirty="0"/>
          </a:p>
          <a:p>
            <a:pPr lvl="1"/>
            <a:r>
              <a:rPr lang="en-US" dirty="0" err="1"/>
              <a:t>BMem</a:t>
            </a:r>
            <a:r>
              <a:rPr lang="en-US" dirty="0"/>
              <a:t> data is replicated to all cores</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7</a:t>
            </a:fld>
            <a:endParaRPr lang="en-US" noProof="1"/>
          </a:p>
        </p:txBody>
      </p:sp>
    </p:spTree>
    <p:extLst>
      <p:ext uri="{BB962C8B-B14F-4D97-AF65-F5344CB8AC3E}">
        <p14:creationId xmlns:p14="http://schemas.microsoft.com/office/powerpoint/2010/main" val="12739739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D2467A-A6D7-48F0-82CC-AD9B37F708A8}"/>
              </a:ext>
            </a:extLst>
          </p:cNvPr>
          <p:cNvSpPr>
            <a:spLocks noGrp="1"/>
          </p:cNvSpPr>
          <p:nvPr>
            <p:ph idx="1"/>
          </p:nvPr>
        </p:nvSpPr>
        <p:spPr/>
        <p:txBody>
          <a:bodyPr>
            <a:normAutofit/>
          </a:bodyPr>
          <a:lstStyle/>
          <a:p>
            <a:r>
              <a:rPr lang="en-US" sz="2000" i="1" dirty="0" err="1"/>
              <a:t>WiDir</a:t>
            </a:r>
            <a:r>
              <a:rPr lang="en-US" sz="2000" dirty="0"/>
              <a:t>: a directory cache coherence protocol augmented with wireless transactions for highly shared data</a:t>
            </a:r>
          </a:p>
          <a:p>
            <a:pPr lvl="1">
              <a:buFont typeface="Wingdings" panose="05000000000000000000" pitchFamily="2" charset="2"/>
              <a:buChar char="ü"/>
            </a:pPr>
            <a:r>
              <a:rPr lang="en-US" sz="1800" dirty="0">
                <a:solidFill>
                  <a:srgbClr val="70AD47"/>
                </a:solidFill>
              </a:rPr>
              <a:t>2 networks (wired mesh + wireless), 1 directory</a:t>
            </a:r>
            <a:endParaRPr lang="en-US" sz="1800" i="1" dirty="0">
              <a:solidFill>
                <a:srgbClr val="70AD47"/>
              </a:solidFill>
            </a:endParaRPr>
          </a:p>
          <a:p>
            <a:r>
              <a:rPr lang="en-US" sz="2000" i="1" dirty="0" err="1"/>
              <a:t>WiDir</a:t>
            </a:r>
            <a:r>
              <a:rPr lang="en-US" sz="2000" dirty="0"/>
              <a:t> leverages per-line directory info to identify highly-shared data</a:t>
            </a:r>
          </a:p>
          <a:p>
            <a:r>
              <a:rPr lang="en-US" sz="2000" i="1" dirty="0" err="1"/>
              <a:t>WiDir</a:t>
            </a:r>
            <a:r>
              <a:rPr lang="en-US" sz="2000" i="1" dirty="0"/>
              <a:t> </a:t>
            </a:r>
            <a:r>
              <a:rPr lang="en-US" sz="2000" dirty="0"/>
              <a:t>uses an additional state called </a:t>
            </a:r>
            <a:r>
              <a:rPr lang="en-US" sz="2000" i="1" dirty="0"/>
              <a:t>Wireless</a:t>
            </a:r>
          </a:p>
          <a:p>
            <a:pPr lvl="1">
              <a:buFont typeface="Wingdings" panose="05000000000000000000" pitchFamily="2" charset="2"/>
              <a:buChar char="ü"/>
            </a:pPr>
            <a:r>
              <a:rPr lang="en-US" sz="1800" dirty="0">
                <a:solidFill>
                  <a:schemeClr val="accent6"/>
                </a:solidFill>
              </a:rPr>
              <a:t>Unified memory hierarchy. No </a:t>
            </a:r>
            <a:r>
              <a:rPr lang="en-US" sz="1800" dirty="0" err="1">
                <a:solidFill>
                  <a:schemeClr val="accent6"/>
                </a:solidFill>
              </a:rPr>
              <a:t>BMem</a:t>
            </a:r>
            <a:r>
              <a:rPr lang="en-US" sz="1800" dirty="0">
                <a:solidFill>
                  <a:schemeClr val="accent6"/>
                </a:solidFill>
              </a:rPr>
              <a:t> needed</a:t>
            </a:r>
          </a:p>
          <a:p>
            <a:r>
              <a:rPr lang="en-US" sz="2000" dirty="0"/>
              <a:t>Cache lines dynamically transition </a:t>
            </a:r>
            <a:r>
              <a:rPr lang="en-US" sz="2000" dirty="0" err="1"/>
              <a:t>wired</a:t>
            </a:r>
            <a:r>
              <a:rPr lang="en-US" sz="2000" dirty="0" err="1">
                <a:latin typeface="Segoe UI Symbol" panose="020B0502040204020203" pitchFamily="34" charset="0"/>
                <a:ea typeface="Segoe UI Symbol" panose="020B0502040204020203" pitchFamily="34" charset="0"/>
              </a:rPr>
              <a:t>⟺</a:t>
            </a:r>
            <a:r>
              <a:rPr lang="en-US" sz="2000" dirty="0" err="1"/>
              <a:t>wireless</a:t>
            </a:r>
            <a:r>
              <a:rPr lang="en-US" sz="2000" dirty="0"/>
              <a:t> based on access pattern</a:t>
            </a:r>
          </a:p>
          <a:p>
            <a:pPr lvl="1">
              <a:buFont typeface="Wingdings" panose="05000000000000000000" pitchFamily="2" charset="2"/>
              <a:buChar char="ü"/>
            </a:pPr>
            <a:r>
              <a:rPr lang="en-US" sz="1800" dirty="0">
                <a:solidFill>
                  <a:schemeClr val="accent6"/>
                </a:solidFill>
              </a:rPr>
              <a:t>Transparent to programmer</a:t>
            </a:r>
          </a:p>
        </p:txBody>
      </p:sp>
      <p:sp>
        <p:nvSpPr>
          <p:cNvPr id="3" name="Title 2">
            <a:extLst>
              <a:ext uri="{FF2B5EF4-FFF2-40B4-BE49-F238E27FC236}">
                <a16:creationId xmlns:a16="http://schemas.microsoft.com/office/drawing/2014/main" id="{F0CCBE03-30E9-44CE-A3D7-D15FD6F3A701}"/>
              </a:ext>
            </a:extLst>
          </p:cNvPr>
          <p:cNvSpPr>
            <a:spLocks noGrp="1"/>
          </p:cNvSpPr>
          <p:nvPr>
            <p:ph type="title"/>
          </p:nvPr>
        </p:nvSpPr>
        <p:spPr/>
        <p:txBody>
          <a:bodyPr/>
          <a:lstStyle/>
          <a:p>
            <a:r>
              <a:rPr lang="en-US" dirty="0"/>
              <a:t>Contribution: </a:t>
            </a:r>
            <a:r>
              <a:rPr lang="en-US" i="1" dirty="0" err="1"/>
              <a:t>WiDir</a:t>
            </a:r>
            <a:endParaRPr lang="en-US" dirty="0"/>
          </a:p>
        </p:txBody>
      </p:sp>
      <p:sp>
        <p:nvSpPr>
          <p:cNvPr id="4" name="Date Placeholder 3">
            <a:extLst>
              <a:ext uri="{FF2B5EF4-FFF2-40B4-BE49-F238E27FC236}">
                <a16:creationId xmlns:a16="http://schemas.microsoft.com/office/drawing/2014/main" id="{7DBE560F-8333-40F2-8D58-32DC7D409147}"/>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C5EC84D0-82C9-44D4-A8CB-4EC539117090}"/>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72EEE4F7-1F38-479E-A1D5-9898405DD39A}"/>
              </a:ext>
            </a:extLst>
          </p:cNvPr>
          <p:cNvSpPr>
            <a:spLocks noGrp="1"/>
          </p:cNvSpPr>
          <p:nvPr>
            <p:ph type="sldNum" sz="quarter" idx="12"/>
          </p:nvPr>
        </p:nvSpPr>
        <p:spPr/>
        <p:txBody>
          <a:bodyPr/>
          <a:lstStyle/>
          <a:p>
            <a:fld id="{22DECF6A-13F7-418C-BBFC-95033FFCD5F1}" type="slidenum">
              <a:rPr lang="en-US" noProof="1" smtClean="0"/>
              <a:pPr/>
              <a:t>8</a:t>
            </a:fld>
            <a:endParaRPr lang="en-US" noProof="1"/>
          </a:p>
        </p:txBody>
      </p:sp>
    </p:spTree>
    <p:extLst>
      <p:ext uri="{BB962C8B-B14F-4D97-AF65-F5344CB8AC3E}">
        <p14:creationId xmlns:p14="http://schemas.microsoft.com/office/powerpoint/2010/main" val="263126309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0E794A5-A6B3-42BF-A82E-F4752BDB90EB}"/>
              </a:ext>
            </a:extLst>
          </p:cNvPr>
          <p:cNvSpPr>
            <a:spLocks noGrp="1"/>
          </p:cNvSpPr>
          <p:nvPr>
            <p:ph type="title"/>
          </p:nvPr>
        </p:nvSpPr>
        <p:spPr/>
        <p:txBody>
          <a:bodyPr/>
          <a:lstStyle/>
          <a:p>
            <a:r>
              <a:rPr lang="en-US" i="1" dirty="0" err="1"/>
              <a:t>WiDir</a:t>
            </a:r>
            <a:r>
              <a:rPr lang="en-US" i="1" dirty="0"/>
              <a:t> </a:t>
            </a:r>
            <a:r>
              <a:rPr lang="en-US" dirty="0"/>
              <a:t>Architecture</a:t>
            </a:r>
          </a:p>
        </p:txBody>
      </p:sp>
      <p:sp>
        <p:nvSpPr>
          <p:cNvPr id="4" name="Date Placeholder 3">
            <a:extLst>
              <a:ext uri="{FF2B5EF4-FFF2-40B4-BE49-F238E27FC236}">
                <a16:creationId xmlns:a16="http://schemas.microsoft.com/office/drawing/2014/main" id="{9026E338-37DE-4917-953A-0793B573E7D1}"/>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21B88784-C343-481C-9F45-77819010F934}"/>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9B1FC93-4B1D-4404-9F37-C203D80CDF22}"/>
              </a:ext>
            </a:extLst>
          </p:cNvPr>
          <p:cNvSpPr>
            <a:spLocks noGrp="1"/>
          </p:cNvSpPr>
          <p:nvPr>
            <p:ph type="sldNum" sz="quarter" idx="12"/>
          </p:nvPr>
        </p:nvSpPr>
        <p:spPr/>
        <p:txBody>
          <a:bodyPr/>
          <a:lstStyle/>
          <a:p>
            <a:fld id="{22DECF6A-13F7-418C-BBFC-95033FFCD5F1}" type="slidenum">
              <a:rPr lang="en-US" noProof="1" smtClean="0"/>
              <a:pPr/>
              <a:t>9</a:t>
            </a:fld>
            <a:endParaRPr lang="en-US" noProof="1"/>
          </a:p>
        </p:txBody>
      </p:sp>
      <p:pic>
        <p:nvPicPr>
          <p:cNvPr id="131" name="Picture 130">
            <a:extLst>
              <a:ext uri="{FF2B5EF4-FFF2-40B4-BE49-F238E27FC236}">
                <a16:creationId xmlns:a16="http://schemas.microsoft.com/office/drawing/2014/main" id="{CF68B664-208C-4D16-BFFD-140FD40A4CEF}"/>
              </a:ext>
            </a:extLst>
          </p:cNvPr>
          <p:cNvPicPr>
            <a:picLocks noChangeAspect="1"/>
          </p:cNvPicPr>
          <p:nvPr/>
        </p:nvPicPr>
        <p:blipFill>
          <a:blip r:embed="rId3"/>
          <a:stretch>
            <a:fillRect/>
          </a:stretch>
        </p:blipFill>
        <p:spPr>
          <a:xfrm>
            <a:off x="496422" y="919413"/>
            <a:ext cx="4664305" cy="3783515"/>
          </a:xfrm>
          <a:prstGeom prst="rect">
            <a:avLst/>
          </a:prstGeom>
        </p:spPr>
      </p:pic>
      <p:sp>
        <p:nvSpPr>
          <p:cNvPr id="132" name="Content Placeholder 2">
            <a:extLst>
              <a:ext uri="{FF2B5EF4-FFF2-40B4-BE49-F238E27FC236}">
                <a16:creationId xmlns:a16="http://schemas.microsoft.com/office/drawing/2014/main" id="{2B341806-1E74-4847-8B99-D11A1E7F9FAD}"/>
              </a:ext>
            </a:extLst>
          </p:cNvPr>
          <p:cNvSpPr>
            <a:spLocks noGrp="1"/>
          </p:cNvSpPr>
          <p:nvPr>
            <p:ph idx="1"/>
          </p:nvPr>
        </p:nvSpPr>
        <p:spPr>
          <a:xfrm>
            <a:off x="5513619" y="919414"/>
            <a:ext cx="3293881" cy="3783514"/>
          </a:xfrm>
        </p:spPr>
        <p:txBody>
          <a:bodyPr vert="horz" lIns="68580" tIns="34290" rIns="68580" bIns="34290" rtlCol="0" anchor="t">
            <a:normAutofit/>
          </a:bodyPr>
          <a:lstStyle/>
          <a:p>
            <a:r>
              <a:rPr lang="en-US" sz="1600" dirty="0"/>
              <a:t>Transceiver:</a:t>
            </a:r>
            <a:r>
              <a:rPr lang="en-US" sz="1600" b="0" dirty="0"/>
              <a:t> modulates packet bits into wireless signals and back</a:t>
            </a:r>
          </a:p>
          <a:p>
            <a:r>
              <a:rPr lang="en-US" sz="1600" dirty="0" err="1"/>
              <a:t>Data+Tone</a:t>
            </a:r>
            <a:r>
              <a:rPr lang="en-US" sz="1600" dirty="0"/>
              <a:t> Antennas: </a:t>
            </a:r>
            <a:r>
              <a:rPr lang="en-US" sz="1600" b="0" dirty="0"/>
              <a:t>data channel used for data transmission; tone channel used for acknowledgement (ACK) mechanism</a:t>
            </a:r>
            <a:endParaRPr lang="en-US" sz="1600" dirty="0"/>
          </a:p>
        </p:txBody>
      </p:sp>
      <p:sp>
        <p:nvSpPr>
          <p:cNvPr id="9" name="Rectangle 8">
            <a:extLst>
              <a:ext uri="{FF2B5EF4-FFF2-40B4-BE49-F238E27FC236}">
                <a16:creationId xmlns:a16="http://schemas.microsoft.com/office/drawing/2014/main" id="{C4BC2DDF-325C-47F4-B3B3-0C88AA35C528}"/>
              </a:ext>
            </a:extLst>
          </p:cNvPr>
          <p:cNvSpPr/>
          <p:nvPr/>
        </p:nvSpPr>
        <p:spPr>
          <a:xfrm>
            <a:off x="1957949" y="919413"/>
            <a:ext cx="1033224" cy="955882"/>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756F0EE-AD0E-495D-BF0E-238C16767A6E}"/>
              </a:ext>
            </a:extLst>
          </p:cNvPr>
          <p:cNvSpPr/>
          <p:nvPr/>
        </p:nvSpPr>
        <p:spPr>
          <a:xfrm>
            <a:off x="1488218" y="2014780"/>
            <a:ext cx="3579728" cy="1022888"/>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A812049-3085-460E-9636-C5E915070CF8}"/>
              </a:ext>
            </a:extLst>
          </p:cNvPr>
          <p:cNvSpPr/>
          <p:nvPr/>
        </p:nvSpPr>
        <p:spPr>
          <a:xfrm>
            <a:off x="1957949" y="1509674"/>
            <a:ext cx="1033224" cy="350123"/>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5911206-1F7D-4BA4-B418-B34AC8BE3AD8}"/>
              </a:ext>
            </a:extLst>
          </p:cNvPr>
          <p:cNvSpPr/>
          <p:nvPr/>
        </p:nvSpPr>
        <p:spPr>
          <a:xfrm>
            <a:off x="1957949" y="919413"/>
            <a:ext cx="1033224" cy="676249"/>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9414879"/>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1"/>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11" grpId="0" animBg="1"/>
      <p:bldP spid="11" grpId="1" animBg="1"/>
      <p:bldP spid="12"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15164</TotalTime>
  <Words>2386</Words>
  <Application>Microsoft Office PowerPoint</Application>
  <PresentationFormat>On-screen Show (16:9)</PresentationFormat>
  <Paragraphs>212</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Calibri</vt:lpstr>
      <vt:lpstr>Courier New</vt:lpstr>
      <vt:lpstr>Wingdings</vt:lpstr>
      <vt:lpstr>Consolas</vt:lpstr>
      <vt:lpstr>Segoe UI Symbol</vt:lpstr>
      <vt:lpstr>Arial</vt:lpstr>
      <vt:lpstr>Office Theme</vt:lpstr>
      <vt:lpstr>WiDir: A Wireless-Enabled Directory  Cache Coherence Protocol </vt:lpstr>
      <vt:lpstr>Context</vt:lpstr>
      <vt:lpstr>Related Work: Replica[ASPLOS ‘19]</vt:lpstr>
      <vt:lpstr>Related Work: Replica[ASPLOS ‘19]</vt:lpstr>
      <vt:lpstr>Related Work: Replica[ASPLOS ‘19]</vt:lpstr>
      <vt:lpstr>Related Work: Replica[ASPLOS ‘19]</vt:lpstr>
      <vt:lpstr>Related Work: Replica[ASPLOS ‘19]</vt:lpstr>
      <vt:lpstr>Contribution: WiDir</vt:lpstr>
      <vt:lpstr>WiDir Architecture</vt:lpstr>
      <vt:lpstr>WiDir: Switching Wired⟹Wireless</vt:lpstr>
      <vt:lpstr>WiDir: Switching Wired⟸Wireless</vt:lpstr>
      <vt:lpstr>WiDir: Evaluation Methodology</vt:lpstr>
      <vt:lpstr>WiDir: Execution Time</vt:lpstr>
      <vt:lpstr>WiDir: Also in the Paper…</vt:lpstr>
      <vt:lpstr>WiDir: 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DATE Conference Template by Jano Gebelein</dc:title>
  <dc:creator>Jano Gebelein</dc:creator>
  <cp:lastModifiedBy>Franques Garcia, Antonio Maria</cp:lastModifiedBy>
  <cp:revision>60</cp:revision>
  <dcterms:created xsi:type="dcterms:W3CDTF">2016-09-12T10:42:56Z</dcterms:created>
  <dcterms:modified xsi:type="dcterms:W3CDTF">2021-04-26T03:10:45Z</dcterms:modified>
</cp:coreProperties>
</file>

<file path=docProps/thumbnail.jpeg>
</file>